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63" r:id="rId4"/>
    <p:sldId id="264" r:id="rId5"/>
    <p:sldId id="265" r:id="rId6"/>
    <p:sldId id="292" r:id="rId7"/>
    <p:sldId id="262" r:id="rId8"/>
    <p:sldId id="266" r:id="rId9"/>
    <p:sldId id="267" r:id="rId10"/>
    <p:sldId id="270" r:id="rId11"/>
    <p:sldId id="269" r:id="rId12"/>
    <p:sldId id="268" r:id="rId13"/>
    <p:sldId id="271" r:id="rId14"/>
    <p:sldId id="272" r:id="rId15"/>
    <p:sldId id="273" r:id="rId16"/>
    <p:sldId id="275" r:id="rId17"/>
    <p:sldId id="274" r:id="rId18"/>
    <p:sldId id="278" r:id="rId19"/>
    <p:sldId id="283" r:id="rId20"/>
    <p:sldId id="280" r:id="rId21"/>
    <p:sldId id="281" r:id="rId22"/>
    <p:sldId id="276" r:id="rId23"/>
    <p:sldId id="282" r:id="rId24"/>
    <p:sldId id="287" r:id="rId25"/>
    <p:sldId id="284" r:id="rId26"/>
    <p:sldId id="286" r:id="rId27"/>
    <p:sldId id="279" r:id="rId28"/>
    <p:sldId id="290" r:id="rId29"/>
    <p:sldId id="288" r:id="rId30"/>
    <p:sldId id="291" r:id="rId31"/>
    <p:sldId id="294" r:id="rId32"/>
    <p:sldId id="295" r:id="rId33"/>
    <p:sldId id="297" r:id="rId34"/>
    <p:sldId id="296" r:id="rId35"/>
    <p:sldId id="298" r:id="rId36"/>
    <p:sldId id="259" r:id="rId37"/>
    <p:sldId id="299" r:id="rId38"/>
    <p:sldId id="30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660"/>
    <a:srgbClr val="F21030"/>
    <a:srgbClr val="232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737" autoAdjust="0"/>
  </p:normalViewPr>
  <p:slideViewPr>
    <p:cSldViewPr>
      <p:cViewPr varScale="1">
        <p:scale>
          <a:sx n="105" d="100"/>
          <a:sy n="105" d="100"/>
        </p:scale>
        <p:origin x="1188" y="102"/>
      </p:cViewPr>
      <p:guideLst>
        <p:guide orient="horz" pos="2160"/>
        <p:guide pos="2880"/>
      </p:guideLst>
    </p:cSldViewPr>
  </p:slideViewPr>
  <p:notesTextViewPr>
    <p:cViewPr>
      <p:scale>
        <a:sx n="1" d="1"/>
        <a:sy n="1" d="1"/>
      </p:scale>
      <p:origin x="0" y="0"/>
    </p:cViewPr>
  </p:notesTextViewPr>
  <p:sorterViewPr>
    <p:cViewPr>
      <p:scale>
        <a:sx n="100" d="100"/>
        <a:sy n="100" d="100"/>
      </p:scale>
      <p:origin x="0" y="58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AE000-BC8A-4AEA-8A08-D3EDDB7972F2}" type="datetimeFigureOut">
              <a:rPr lang="en-US" smtClean="0"/>
              <a:t>8/7/2019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F438B-A5E2-476F-8B07-F05338A71271}" type="slidenum">
              <a:rPr lang="en-US" smtClean="0"/>
              <a:t>‹#›</a:t>
            </a:fld>
            <a:endParaRPr lang="en-US" dirty="0"/>
          </a:p>
        </p:txBody>
      </p:sp>
    </p:spTree>
    <p:extLst>
      <p:ext uri="{BB962C8B-B14F-4D97-AF65-F5344CB8AC3E}">
        <p14:creationId xmlns:p14="http://schemas.microsoft.com/office/powerpoint/2010/main" val="249944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6175" y="687388"/>
            <a:ext cx="4570413" cy="3427412"/>
          </a:xfrm>
          <a:ln/>
        </p:spPr>
      </p:sp>
      <p:sp>
        <p:nvSpPr>
          <p:cNvPr id="48131" name="Rectangle 3"/>
          <p:cNvSpPr>
            <a:spLocks noGrp="1" noChangeArrowheads="1"/>
          </p:cNvSpPr>
          <p:nvPr>
            <p:ph type="body" idx="1"/>
          </p:nvPr>
        </p:nvSpPr>
        <p:spPr>
          <a:xfrm>
            <a:off x="686591" y="4344025"/>
            <a:ext cx="5486400" cy="4112926"/>
          </a:xfrm>
          <a:noFill/>
        </p:spPr>
        <p:txBody>
          <a:bodyPr lIns="90984" tIns="45494" rIns="90984" bIns="45494"/>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defTabSz="910714" eaLnBrk="0" hangingPunct="0">
              <a:spcBef>
                <a:spcPct val="30000"/>
              </a:spcBef>
              <a:defRPr sz="1200">
                <a:solidFill>
                  <a:schemeClr val="tx1"/>
                </a:solidFill>
                <a:latin typeface="Arial" charset="0"/>
              </a:defRPr>
            </a:lvl1pPr>
            <a:lvl2pPr marL="734852" indent="-282635" defTabSz="910714" eaLnBrk="0" hangingPunct="0">
              <a:spcBef>
                <a:spcPct val="30000"/>
              </a:spcBef>
              <a:defRPr sz="1200">
                <a:solidFill>
                  <a:schemeClr val="tx1"/>
                </a:solidFill>
                <a:latin typeface="Arial" charset="0"/>
              </a:defRPr>
            </a:lvl2pPr>
            <a:lvl3pPr marL="1130541" indent="-226108" defTabSz="910714" eaLnBrk="0" hangingPunct="0">
              <a:spcBef>
                <a:spcPct val="30000"/>
              </a:spcBef>
              <a:defRPr sz="1200">
                <a:solidFill>
                  <a:schemeClr val="tx1"/>
                </a:solidFill>
                <a:latin typeface="Arial" charset="0"/>
              </a:defRPr>
            </a:lvl3pPr>
            <a:lvl4pPr marL="1582758" indent="-226108" defTabSz="910714" eaLnBrk="0" hangingPunct="0">
              <a:spcBef>
                <a:spcPct val="30000"/>
              </a:spcBef>
              <a:defRPr sz="1200">
                <a:solidFill>
                  <a:schemeClr val="tx1"/>
                </a:solidFill>
                <a:latin typeface="Arial" charset="0"/>
              </a:defRPr>
            </a:lvl4pPr>
            <a:lvl5pPr marL="2034974" indent="-226108" defTabSz="910714" eaLnBrk="0" hangingPunct="0">
              <a:spcBef>
                <a:spcPct val="30000"/>
              </a:spcBef>
              <a:defRPr sz="1200">
                <a:solidFill>
                  <a:schemeClr val="tx1"/>
                </a:solidFill>
                <a:latin typeface="Arial" charset="0"/>
              </a:defRPr>
            </a:lvl5pPr>
            <a:lvl6pPr marL="2487191" indent="-226108" defTabSz="910714" eaLnBrk="0" fontAlgn="base" hangingPunct="0">
              <a:spcBef>
                <a:spcPct val="30000"/>
              </a:spcBef>
              <a:spcAft>
                <a:spcPct val="0"/>
              </a:spcAft>
              <a:defRPr sz="1200">
                <a:solidFill>
                  <a:schemeClr val="tx1"/>
                </a:solidFill>
                <a:latin typeface="Arial" charset="0"/>
              </a:defRPr>
            </a:lvl6pPr>
            <a:lvl7pPr marL="2939407" indent="-226108" defTabSz="910714" eaLnBrk="0" fontAlgn="base" hangingPunct="0">
              <a:spcBef>
                <a:spcPct val="30000"/>
              </a:spcBef>
              <a:spcAft>
                <a:spcPct val="0"/>
              </a:spcAft>
              <a:defRPr sz="1200">
                <a:solidFill>
                  <a:schemeClr val="tx1"/>
                </a:solidFill>
                <a:latin typeface="Arial" charset="0"/>
              </a:defRPr>
            </a:lvl7pPr>
            <a:lvl8pPr marL="3391624" indent="-226108" defTabSz="910714" eaLnBrk="0" fontAlgn="base" hangingPunct="0">
              <a:spcBef>
                <a:spcPct val="30000"/>
              </a:spcBef>
              <a:spcAft>
                <a:spcPct val="0"/>
              </a:spcAft>
              <a:defRPr sz="1200">
                <a:solidFill>
                  <a:schemeClr val="tx1"/>
                </a:solidFill>
                <a:latin typeface="Arial" charset="0"/>
              </a:defRPr>
            </a:lvl8pPr>
            <a:lvl9pPr marL="3843840" indent="-226108" defTabSz="910714"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BB3F3EF-6FE0-470B-BC98-C7DBE05E8E3E}" type="slidenum">
              <a:rPr lang="en-US" altLang="en-US" smtClean="0"/>
              <a:pPr eaLnBrk="1" hangingPunct="1">
                <a:spcBef>
                  <a:spcPct val="0"/>
                </a:spcBef>
                <a:defRPr/>
              </a:pPr>
              <a:t>14</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6" tIns="45094" rIns="90186" bIns="45094" anchor="b"/>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DF2242-7D3C-4ECA-8077-0DA1E3DAA640}" type="slidenum">
              <a:rPr lang="en-US" altLang="en-US" sz="1100"/>
              <a:pPr algn="r" eaLnBrk="1" hangingPunct="1">
                <a:spcBef>
                  <a:spcPct val="0"/>
                </a:spcBef>
              </a:pPr>
              <a:t>15</a:t>
            </a:fld>
            <a:endParaRPr lang="en-US" altLang="en-US" sz="11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6" tIns="45094" rIns="90186" bIns="45094" anchor="b"/>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DF2242-7D3C-4ECA-8077-0DA1E3DAA640}" type="slidenum">
              <a:rPr lang="en-US" altLang="en-US" sz="1100"/>
              <a:pPr algn="r" eaLnBrk="1" hangingPunct="1">
                <a:spcBef>
                  <a:spcPct val="0"/>
                </a:spcBef>
              </a:pPr>
              <a:t>16</a:t>
            </a:fld>
            <a:endParaRPr lang="en-US" altLang="en-US" sz="11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9" tIns="45045" rIns="90089" bIns="45045" anchor="b"/>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9693909-7877-4734-B2D0-3C476346D24D}" type="slidenum">
              <a:rPr lang="en-US" altLang="en-US" sz="1100"/>
              <a:pPr algn="r" eaLnBrk="1" hangingPunct="1">
                <a:spcBef>
                  <a:spcPct val="0"/>
                </a:spcBef>
              </a:pPr>
              <a:t>17</a:t>
            </a:fld>
            <a:endParaRPr lang="en-US" altLang="en-US" sz="1100" dirty="0"/>
          </a:p>
        </p:txBody>
      </p:sp>
      <p:sp>
        <p:nvSpPr>
          <p:cNvPr id="70659" name="Rectangle 2"/>
          <p:cNvSpPr>
            <a:spLocks noGrp="1" noRot="1" noChangeAspect="1" noChangeArrowheads="1" noTextEdit="1"/>
          </p:cNvSpPr>
          <p:nvPr>
            <p:ph type="sldImg"/>
          </p:nvPr>
        </p:nvSpPr>
        <p:spPr>
          <a:xfrm>
            <a:off x="1147763" y="687388"/>
            <a:ext cx="4568825" cy="3427412"/>
          </a:xfrm>
          <a:ln/>
        </p:spPr>
      </p:sp>
      <p:sp>
        <p:nvSpPr>
          <p:cNvPr id="70660" name="Rectangle 3"/>
          <p:cNvSpPr>
            <a:spLocks noGrp="1" noChangeArrowheads="1"/>
          </p:cNvSpPr>
          <p:nvPr>
            <p:ph type="body" idx="1"/>
          </p:nvPr>
        </p:nvSpPr>
        <p:spPr>
          <a:xfrm>
            <a:off x="686421" y="4344107"/>
            <a:ext cx="5486711" cy="4113072"/>
          </a:xfrm>
          <a:noFill/>
        </p:spPr>
        <p:txBody>
          <a:bodyPr lIns="90089" tIns="45045" rIns="90089" bIns="45045"/>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6" tIns="45094" rIns="90186" bIns="45094" anchor="b"/>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DF2242-7D3C-4ECA-8077-0DA1E3DAA640}" type="slidenum">
              <a:rPr lang="en-US" altLang="en-US" sz="1100"/>
              <a:pPr algn="r" eaLnBrk="1" hangingPunct="1">
                <a:spcBef>
                  <a:spcPct val="0"/>
                </a:spcBef>
              </a:pPr>
              <a:t>18</a:t>
            </a:fld>
            <a:endParaRPr lang="en-US" altLang="en-US" sz="11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6" tIns="45094" rIns="90186" bIns="45094" anchor="b"/>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DF2242-7D3C-4ECA-8077-0DA1E3DAA640}" type="slidenum">
              <a:rPr lang="en-US" altLang="en-US" sz="1100"/>
              <a:pPr algn="r" eaLnBrk="1" hangingPunct="1">
                <a:spcBef>
                  <a:spcPct val="0"/>
                </a:spcBef>
              </a:pPr>
              <a:t>25</a:t>
            </a:fld>
            <a:endParaRPr lang="en-US" altLang="en-US" sz="11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6" tIns="45094" rIns="90186" bIns="45094" anchor="b"/>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DF2242-7D3C-4ECA-8077-0DA1E3DAA640}" type="slidenum">
              <a:rPr lang="en-US" altLang="en-US" sz="1100"/>
              <a:pPr algn="r" eaLnBrk="1" hangingPunct="1">
                <a:spcBef>
                  <a:spcPct val="0"/>
                </a:spcBef>
              </a:pPr>
              <a:t>26</a:t>
            </a:fld>
            <a:endParaRPr lang="en-US" altLang="en-US" sz="11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027" y="8685071"/>
            <a:ext cx="297242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6" tIns="45094" rIns="90186" bIns="45094" anchor="b"/>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FDD054-154D-4C49-88F6-9B15A7B089A2}" type="slidenum">
              <a:rPr lang="en-US" altLang="en-US" sz="1100"/>
              <a:pPr algn="r" eaLnBrk="1" hangingPunct="1">
                <a:spcBef>
                  <a:spcPct val="0"/>
                </a:spcBef>
              </a:pPr>
              <a:t>35</a:t>
            </a:fld>
            <a:endParaRPr lang="en-US" altLang="en-US" sz="11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8730" y="3178126"/>
            <a:ext cx="6934200" cy="727123"/>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048730" y="4114800"/>
            <a:ext cx="6934200" cy="685800"/>
          </a:xfrm>
        </p:spPr>
        <p:txBody>
          <a:bodyPr/>
          <a:lstStyle>
            <a:lvl1pPr marL="0" indent="0" algn="l">
              <a:buNone/>
              <a:defRPr>
                <a:solidFill>
                  <a:srgbClr val="4F56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1066800" y="6429865"/>
            <a:ext cx="7010400" cy="244475"/>
          </a:xfrm>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32B40291-B281-49B5-BD58-69286E3507D4}" type="slidenum">
              <a:rPr lang="en-US" smtClean="0"/>
              <a:t>‹#›</a:t>
            </a:fld>
            <a:endParaRPr lang="en-US" dirty="0"/>
          </a:p>
        </p:txBody>
      </p:sp>
      <p:pic>
        <p:nvPicPr>
          <p:cNvPr id="2051" name="Picture 3" descr="T:\AllCIQMarketing\DesignWorks\Products\CUSIP\2016\CUSIP_Logo_w500px.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254" y="58914"/>
            <a:ext cx="2894995" cy="301079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1048730" y="5628304"/>
            <a:ext cx="6934200" cy="457200"/>
          </a:xfrm>
        </p:spPr>
        <p:txBody>
          <a:bodyPr>
            <a:noAutofit/>
          </a:bodyPr>
          <a:lstStyle>
            <a:lvl1pPr marL="0" indent="0">
              <a:buFontTx/>
              <a:buNone/>
              <a:defRPr sz="900">
                <a:solidFill>
                  <a:schemeClr val="bg1">
                    <a:lumMod val="50000"/>
                  </a:schemeClr>
                </a:solidFill>
              </a:defRPr>
            </a:lvl1pPr>
            <a:lvl2pPr marL="457200" indent="0">
              <a:buFontTx/>
              <a:buNone/>
              <a:defRPr sz="900">
                <a:solidFill>
                  <a:schemeClr val="bg1">
                    <a:lumMod val="50000"/>
                  </a:schemeClr>
                </a:solidFill>
              </a:defRPr>
            </a:lvl2pPr>
            <a:lvl3pPr marL="914400" indent="0">
              <a:buFontTx/>
              <a:buNone/>
              <a:defRPr sz="900">
                <a:solidFill>
                  <a:schemeClr val="bg1">
                    <a:lumMod val="50000"/>
                  </a:schemeClr>
                </a:solidFill>
              </a:defRPr>
            </a:lvl3pPr>
            <a:lvl4pPr marL="1371600" indent="0">
              <a:buFontTx/>
              <a:buNone/>
              <a:defRPr sz="900">
                <a:solidFill>
                  <a:schemeClr val="bg1">
                    <a:lumMod val="50000"/>
                  </a:schemeClr>
                </a:solidFill>
              </a:defRPr>
            </a:lvl4pPr>
            <a:lvl5pPr marL="1828800" indent="0">
              <a:buFontTx/>
              <a:buNone/>
              <a:defRPr sz="9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623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56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724400"/>
          </a:xfrm>
        </p:spPr>
        <p:txBody>
          <a:bodyPr/>
          <a:lstStyle>
            <a:lvl1pPr>
              <a:buClr>
                <a:srgbClr val="232C3A"/>
              </a:buClr>
              <a:defRPr/>
            </a:lvl1pPr>
            <a:lvl2pPr>
              <a:buClr>
                <a:srgbClr val="232C3A"/>
              </a:buClr>
              <a:defRPr/>
            </a:lvl2pPr>
            <a:lvl3pPr>
              <a:buClr>
                <a:srgbClr val="232C3A"/>
              </a:buClr>
              <a:defRPr/>
            </a:lvl3pPr>
            <a:lvl4pPr>
              <a:buClr>
                <a:srgbClr val="232C3A"/>
              </a:buClr>
              <a:defRPr/>
            </a:lvl4pPr>
            <a:lvl5pPr>
              <a:buClr>
                <a:srgbClr val="232C3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11011"/>
            <a:ext cx="6781800" cy="244475"/>
          </a:xfrm>
        </p:spPr>
        <p:txBody>
          <a:bodyPr anchor="b" anchorCtr="0"/>
          <a:lstStyle/>
          <a:p>
            <a:endParaRPr lang="en-US" dirty="0"/>
          </a:p>
        </p:txBody>
      </p:sp>
      <p:sp>
        <p:nvSpPr>
          <p:cNvPr id="6" name="Slide Number Placeholder 5"/>
          <p:cNvSpPr>
            <a:spLocks noGrp="1"/>
          </p:cNvSpPr>
          <p:nvPr>
            <p:ph type="sldNum" sz="quarter" idx="12"/>
          </p:nvPr>
        </p:nvSpPr>
        <p:spPr>
          <a:xfrm>
            <a:off x="8229600" y="6411011"/>
            <a:ext cx="457200" cy="244475"/>
          </a:xfrm>
        </p:spPr>
        <p:txBody>
          <a:bodyPr anchor="b" anchorCtr="0"/>
          <a:lstStyle/>
          <a:p>
            <a:fld id="{32B40291-B281-49B5-BD58-69286E3507D4}" type="slidenum">
              <a:rPr lang="en-US" smtClean="0"/>
              <a:t>‹#›</a:t>
            </a:fld>
            <a:endParaRPr lang="en-US" dirty="0"/>
          </a:p>
        </p:txBody>
      </p:sp>
      <p:pic>
        <p:nvPicPr>
          <p:cNvPr id="3075" name="Picture 3" descr="T:\AllCIQMarketing\DesignWorks\Products\CUSIP\2016\CUSIP_Logo_w200px_nomarg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946" y="6030010"/>
            <a:ext cx="728111" cy="6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2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1"/>
            <a:ext cx="4038600" cy="472439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1"/>
            <a:ext cx="4038600" cy="472439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40291-B281-49B5-BD58-69286E3507D4}" type="slidenum">
              <a:rPr lang="en-US" smtClean="0"/>
              <a:t>‹#›</a:t>
            </a:fld>
            <a:endParaRPr lang="en-US" dirty="0"/>
          </a:p>
        </p:txBody>
      </p:sp>
      <p:pic>
        <p:nvPicPr>
          <p:cNvPr id="10" name="Picture 3" descr="T:\AllCIQMarketing\DesignWorks\Products\CUSIP\2016\CUSIP_Logo_w200px_nomarg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946" y="6030010"/>
            <a:ext cx="728111" cy="6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3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8229600" cy="639762"/>
          </a:xfrm>
        </p:spPr>
        <p:txBody>
          <a:bodyPr anchor="t" anchorCtr="0">
            <a:normAutofit/>
          </a:bodyPr>
          <a:lstStyle>
            <a:lvl1pPr marL="0" indent="0">
              <a:buNone/>
              <a:defRPr sz="2200" b="1">
                <a:solidFill>
                  <a:srgbClr val="4F56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1"/>
            <a:ext cx="8229600" cy="396239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B40291-B281-49B5-BD58-69286E3507D4}" type="slidenum">
              <a:rPr lang="en-US" smtClean="0"/>
              <a:t>‹#›</a:t>
            </a:fld>
            <a:endParaRPr lang="en-US" dirty="0"/>
          </a:p>
        </p:txBody>
      </p:sp>
      <p:pic>
        <p:nvPicPr>
          <p:cNvPr id="12" name="Picture 3" descr="T:\AllCIQMarketing\DesignWorks\Products\CUSIP\2016\CUSIP_Logo_w200px_nomarg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946" y="6030010"/>
            <a:ext cx="728111" cy="6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8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p:spPr>
        <p:txBody>
          <a:bodyPr anchor="t" anchorCtr="0">
            <a:normAutofit/>
          </a:bodyPr>
          <a:lstStyle>
            <a:lvl1pPr marL="0" indent="0">
              <a:buNone/>
              <a:defRPr sz="2200" b="1">
                <a:solidFill>
                  <a:srgbClr val="4F56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1"/>
            <a:ext cx="4040188" cy="396239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t" anchorCtr="0">
            <a:normAutofit/>
          </a:bodyPr>
          <a:lstStyle>
            <a:lvl1pPr marL="0" indent="0">
              <a:buNone/>
              <a:defRPr sz="2200" b="1">
                <a:solidFill>
                  <a:srgbClr val="4F56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1"/>
            <a:ext cx="4041775" cy="396239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B40291-B281-49B5-BD58-69286E3507D4}" type="slidenum">
              <a:rPr lang="en-US" smtClean="0"/>
              <a:t>‹#›</a:t>
            </a:fld>
            <a:endParaRPr lang="en-US" dirty="0"/>
          </a:p>
        </p:txBody>
      </p:sp>
      <p:pic>
        <p:nvPicPr>
          <p:cNvPr id="12" name="Picture 3" descr="T:\AllCIQMarketing\DesignWorks\Products\CUSIP\2016\CUSIP_Logo_w200px_nomarg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946" y="6030010"/>
            <a:ext cx="728111" cy="6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3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B40291-B281-49B5-BD58-69286E3507D4}" type="slidenum">
              <a:rPr lang="en-US" smtClean="0"/>
              <a:t>‹#›</a:t>
            </a:fld>
            <a:endParaRPr lang="en-US" dirty="0"/>
          </a:p>
        </p:txBody>
      </p:sp>
      <p:pic>
        <p:nvPicPr>
          <p:cNvPr id="8" name="Picture 3" descr="T:\AllCIQMarketing\DesignWorks\Products\CUSIP\2016\CUSIP_Logo_w200px_nomarg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946" y="6030010"/>
            <a:ext cx="728111" cy="6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80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B40291-B281-49B5-BD58-69286E3507D4}" type="slidenum">
              <a:rPr lang="en-US" smtClean="0"/>
              <a:t>‹#›</a:t>
            </a:fld>
            <a:endParaRPr lang="en-US" dirty="0"/>
          </a:p>
        </p:txBody>
      </p:sp>
      <p:pic>
        <p:nvPicPr>
          <p:cNvPr id="7" name="Picture 3" descr="T:\AllCIQMarketing\DesignWorks\Products\CUSIP\2016\CUSIP_Logo_w200px_nomarg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946" y="6030010"/>
            <a:ext cx="728111" cy="6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8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nchorCtr="0">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594349"/>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4226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40291-B281-49B5-BD58-69286E3507D4}" type="slidenum">
              <a:rPr lang="en-US" smtClean="0"/>
              <a:t>‹#›</a:t>
            </a:fld>
            <a:endParaRPr lang="en-US" dirty="0"/>
          </a:p>
        </p:txBody>
      </p:sp>
      <p:pic>
        <p:nvPicPr>
          <p:cNvPr id="10" name="Picture 3" descr="T:\AllCIQMarketing\DesignWorks\Products\CUSIP\2016\CUSIP_Logo_w200px_nomarg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946" y="6030010"/>
            <a:ext cx="728111" cy="6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6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8768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71600" y="6429865"/>
            <a:ext cx="6781800" cy="244475"/>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229600" y="6429865"/>
            <a:ext cx="457200" cy="244475"/>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2B40291-B281-49B5-BD58-69286E3507D4}" type="slidenum">
              <a:rPr lang="en-US" smtClean="0"/>
              <a:pPr/>
              <a:t>‹#›</a:t>
            </a:fld>
            <a:endParaRPr lang="en-US" dirty="0"/>
          </a:p>
        </p:txBody>
      </p:sp>
    </p:spTree>
    <p:extLst>
      <p:ext uri="{BB962C8B-B14F-4D97-AF65-F5344CB8AC3E}">
        <p14:creationId xmlns:p14="http://schemas.microsoft.com/office/powerpoint/2010/main" val="2408330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55" r:id="rId7"/>
    <p:sldLayoutId id="2147483656" r:id="rId8"/>
  </p:sldLayoutIdLst>
  <p:hf hdr="0" ftr="0" dt="0"/>
  <p:txStyles>
    <p:titleStyle>
      <a:lvl1pPr algn="l" defTabSz="914400" rtl="0" eaLnBrk="1" latinLnBrk="0" hangingPunct="1">
        <a:spcBef>
          <a:spcPct val="0"/>
        </a:spcBef>
        <a:buNone/>
        <a:defRPr sz="2800" b="1" kern="1200">
          <a:solidFill>
            <a:srgbClr val="4F56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800"/>
        </a:spcBef>
        <a:buClr>
          <a:srgbClr val="232C3A"/>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spcBef>
          <a:spcPts val="800"/>
        </a:spcBef>
        <a:buClr>
          <a:srgbClr val="232C3A"/>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800"/>
        </a:spcBef>
        <a:buClr>
          <a:srgbClr val="232C3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800"/>
        </a:spcBef>
        <a:buClr>
          <a:srgbClr val="232C3A"/>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800"/>
        </a:spcBef>
        <a:buClr>
          <a:srgbClr val="232C3A"/>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anna-web.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annaservice.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cusip.co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hyperlink" Target="https://www.cusip.com/cusip/cgs-license-fees.ht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cusip.com/" TargetMode="External"/><Relationship Id="rId3" Type="http://schemas.openxmlformats.org/officeDocument/2006/relationships/hyperlink" Target="mailto:roger.fahy@cusip.com" TargetMode="External"/><Relationship Id="rId7" Type="http://schemas.openxmlformats.org/officeDocument/2006/relationships/hyperlink" Target="mailto:robert.corrado@cusip.com" TargetMode="External"/><Relationship Id="rId2" Type="http://schemas.openxmlformats.org/officeDocument/2006/relationships/hyperlink" Target="mailto:scott.preiss@cusip.com" TargetMode="External"/><Relationship Id="rId1" Type="http://schemas.openxmlformats.org/officeDocument/2006/relationships/slideLayout" Target="../slideLayouts/slideLayout2.xml"/><Relationship Id="rId6" Type="http://schemas.openxmlformats.org/officeDocument/2006/relationships/hyperlink" Target="mailto:sam.mannino@cusip.com" TargetMode="External"/><Relationship Id="rId11" Type="http://schemas.openxmlformats.org/officeDocument/2006/relationships/hyperlink" Target="mailto:engban.ho@cusip.com" TargetMode="External"/><Relationship Id="rId5" Type="http://schemas.openxmlformats.org/officeDocument/2006/relationships/hyperlink" Target="mailto:vinny.decarluccio@cusip.com" TargetMode="External"/><Relationship Id="rId10" Type="http://schemas.openxmlformats.org/officeDocument/2006/relationships/hyperlink" Target="mailto:darren.purcell@cusip.com" TargetMode="External"/><Relationship Id="rId4" Type="http://schemas.openxmlformats.org/officeDocument/2006/relationships/hyperlink" Target="mailto:gerard.faulkner@cusip.com" TargetMode="External"/><Relationship Id="rId9" Type="http://schemas.openxmlformats.org/officeDocument/2006/relationships/hyperlink" Target="mailto:matthew.bastian@cusip.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CUSIP 101: Back to Basics</a:t>
            </a:r>
            <a:endParaRPr lang="en-US" dirty="0"/>
          </a:p>
        </p:txBody>
      </p:sp>
      <p:sp>
        <p:nvSpPr>
          <p:cNvPr id="3" name="Subtitle 2"/>
          <p:cNvSpPr>
            <a:spLocks noGrp="1"/>
          </p:cNvSpPr>
          <p:nvPr>
            <p:ph type="subTitle" idx="1"/>
          </p:nvPr>
        </p:nvSpPr>
        <p:spPr/>
        <p:txBody>
          <a:bodyPr/>
          <a:lstStyle/>
          <a:p>
            <a:r>
              <a:rPr lang="en-US" dirty="0" smtClean="0"/>
              <a:t>April 26</a:t>
            </a:r>
            <a:r>
              <a:rPr lang="en-US" baseline="30000" dirty="0" smtClean="0"/>
              <a:t>th</a:t>
            </a:r>
            <a:r>
              <a:rPr lang="en-US" dirty="0" smtClean="0"/>
              <a:t>, 2017</a:t>
            </a:r>
            <a:endParaRPr lang="en-US" dirty="0"/>
          </a:p>
        </p:txBody>
      </p:sp>
      <p:sp>
        <p:nvSpPr>
          <p:cNvPr id="5" name="Slide Number Placeholder 4"/>
          <p:cNvSpPr>
            <a:spLocks noGrp="1"/>
          </p:cNvSpPr>
          <p:nvPr>
            <p:ph type="sldNum" sz="quarter" idx="12"/>
          </p:nvPr>
        </p:nvSpPr>
        <p:spPr/>
        <p:txBody>
          <a:bodyPr/>
          <a:lstStyle/>
          <a:p>
            <a:fld id="{32B40291-B281-49B5-BD58-69286E3507D4}" type="slidenum">
              <a:rPr lang="en-US" smtClean="0"/>
              <a:t>1</a:t>
            </a:fld>
            <a:endParaRPr lang="en-US" dirty="0"/>
          </a:p>
        </p:txBody>
      </p:sp>
      <p:sp>
        <p:nvSpPr>
          <p:cNvPr id="6" name="Text Placeholder 5"/>
          <p:cNvSpPr>
            <a:spLocks noGrp="1"/>
          </p:cNvSpPr>
          <p:nvPr>
            <p:ph type="body" sz="quarter" idx="13"/>
          </p:nvPr>
        </p:nvSpPr>
        <p:spPr/>
        <p:txBody>
          <a:bodyPr/>
          <a:lstStyle/>
          <a:p>
            <a:r>
              <a:rPr lang="en-US" dirty="0" smtClean="0"/>
              <a:t>CUSIP ®  Committee on Uniform Security Identification Procedures. CUSIP is a registered trademark of the American Bankers Association. CUSIP Global Services is managed on behalf of the American Bankers Association by S&amp;P Global Market Intelligence.</a:t>
            </a:r>
          </a:p>
        </p:txBody>
      </p:sp>
    </p:spTree>
    <p:extLst>
      <p:ext uri="{BB962C8B-B14F-4D97-AF65-F5344CB8AC3E}">
        <p14:creationId xmlns:p14="http://schemas.microsoft.com/office/powerpoint/2010/main" val="268283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CUSIP Global Services Today</a:t>
            </a:r>
            <a:endParaRPr lang="en-US" dirty="0"/>
          </a:p>
        </p:txBody>
      </p:sp>
      <p:sp>
        <p:nvSpPr>
          <p:cNvPr id="3" name="Text Placeholder 2"/>
          <p:cNvSpPr>
            <a:spLocks noGrp="1"/>
          </p:cNvSpPr>
          <p:nvPr>
            <p:ph type="body" idx="1"/>
          </p:nvPr>
        </p:nvSpPr>
        <p:spPr>
          <a:xfrm>
            <a:off x="457200" y="838200"/>
            <a:ext cx="8229600" cy="639762"/>
          </a:xfrm>
        </p:spPr>
        <p:txBody>
          <a:bodyPr/>
          <a:lstStyle/>
          <a:p>
            <a:r>
              <a:rPr lang="en-US" dirty="0" smtClean="0"/>
              <a:t>Independent, Focused Standards Practitioner</a:t>
            </a:r>
            <a:endParaRPr lang="en-US" dirty="0"/>
          </a:p>
        </p:txBody>
      </p:sp>
      <p:sp>
        <p:nvSpPr>
          <p:cNvPr id="4" name="Content Placeholder 3"/>
          <p:cNvSpPr>
            <a:spLocks noGrp="1"/>
          </p:cNvSpPr>
          <p:nvPr>
            <p:ph sz="half" idx="2"/>
          </p:nvPr>
        </p:nvSpPr>
        <p:spPr>
          <a:xfrm>
            <a:off x="457200" y="1676401"/>
            <a:ext cx="8229600" cy="4191000"/>
          </a:xfrm>
        </p:spPr>
        <p:txBody>
          <a:bodyPr>
            <a:normAutofit/>
          </a:bodyPr>
          <a:lstStyle/>
          <a:p>
            <a:pPr marL="228600" indent="-137160"/>
            <a:r>
              <a:rPr lang="en-US" dirty="0" smtClean="0"/>
              <a:t>Operated by the Market Intelligence division of S&amp;P Global on behalf of the American Bankers Association</a:t>
            </a:r>
          </a:p>
          <a:p>
            <a:pPr marL="571500" lvl="1" indent="-137160"/>
            <a:r>
              <a:rPr lang="en-US" dirty="0"/>
              <a:t> </a:t>
            </a:r>
            <a:r>
              <a:rPr lang="en-US" dirty="0" smtClean="0"/>
              <a:t>S&amp;P’s dedication: </a:t>
            </a:r>
            <a:r>
              <a:rPr lang="en-US" dirty="0"/>
              <a:t>o</a:t>
            </a:r>
            <a:r>
              <a:rPr lang="en-US" dirty="0" smtClean="0"/>
              <a:t>riginal CSB operated at a loss for years</a:t>
            </a:r>
          </a:p>
          <a:p>
            <a:pPr marL="571500" lvl="1" indent="-137160"/>
            <a:r>
              <a:rPr lang="en-US" dirty="0"/>
              <a:t> </a:t>
            </a:r>
            <a:r>
              <a:rPr lang="en-US" dirty="0" smtClean="0"/>
              <a:t>External ABA ownership respected (“Firewalled” business) </a:t>
            </a:r>
          </a:p>
          <a:p>
            <a:pPr marL="571500" lvl="1" indent="-137160"/>
            <a:r>
              <a:rPr lang="en-US" dirty="0"/>
              <a:t> </a:t>
            </a:r>
            <a:r>
              <a:rPr lang="en-US" dirty="0" smtClean="0"/>
              <a:t>Dedicated Relationship Management Team</a:t>
            </a:r>
            <a:br>
              <a:rPr lang="en-US" dirty="0" smtClean="0"/>
            </a:br>
            <a:endParaRPr lang="en-US" dirty="0" smtClean="0"/>
          </a:p>
          <a:p>
            <a:pPr marL="228600" indent="-137160"/>
            <a:r>
              <a:rPr lang="en-US" dirty="0" smtClean="0"/>
              <a:t>CUSIP Board of Trustees</a:t>
            </a:r>
          </a:p>
          <a:p>
            <a:pPr marL="571500" lvl="1" indent="-137160"/>
            <a:r>
              <a:rPr lang="en-US" dirty="0"/>
              <a:t> </a:t>
            </a:r>
            <a:r>
              <a:rPr lang="en-US" dirty="0" smtClean="0"/>
              <a:t>Industry-appointed, with dedicated SIFMA, DTCC and ABA seats</a:t>
            </a:r>
          </a:p>
          <a:p>
            <a:pPr marL="571500" lvl="1" indent="-137160"/>
            <a:r>
              <a:rPr lang="en-US" dirty="0"/>
              <a:t> </a:t>
            </a:r>
            <a:r>
              <a:rPr lang="en-US" dirty="0" smtClean="0"/>
              <a:t>Advisory capacity to guide growth and enhancements</a:t>
            </a:r>
          </a:p>
          <a:p>
            <a:pPr marL="571500" lvl="1" indent="-137160"/>
            <a:r>
              <a:rPr lang="en-US" dirty="0"/>
              <a:t> </a:t>
            </a:r>
            <a:r>
              <a:rPr lang="en-US" dirty="0" smtClean="0"/>
              <a:t>Ensures responsiveness to evolving needs of the markets</a:t>
            </a:r>
            <a:br>
              <a:rPr lang="en-US" dirty="0" smtClean="0"/>
            </a:br>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10</a:t>
            </a:fld>
            <a:endParaRPr lang="en-US" dirty="0"/>
          </a:p>
        </p:txBody>
      </p:sp>
    </p:spTree>
    <p:extLst>
      <p:ext uri="{BB962C8B-B14F-4D97-AF65-F5344CB8AC3E}">
        <p14:creationId xmlns:p14="http://schemas.microsoft.com/office/powerpoint/2010/main" val="85041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CUSIP Global Services Today</a:t>
            </a:r>
            <a:endParaRPr lang="en-US" dirty="0"/>
          </a:p>
        </p:txBody>
      </p:sp>
      <p:sp>
        <p:nvSpPr>
          <p:cNvPr id="3" name="Text Placeholder 2"/>
          <p:cNvSpPr>
            <a:spLocks noGrp="1"/>
          </p:cNvSpPr>
          <p:nvPr>
            <p:ph type="body" idx="1"/>
          </p:nvPr>
        </p:nvSpPr>
        <p:spPr>
          <a:xfrm>
            <a:off x="457200" y="838200"/>
            <a:ext cx="8229600" cy="639762"/>
          </a:xfrm>
        </p:spPr>
        <p:txBody>
          <a:bodyPr/>
          <a:lstStyle/>
          <a:p>
            <a:r>
              <a:rPr lang="en-US" dirty="0" smtClean="0"/>
              <a:t>Sustained Reinvestment on Behalf of the Industry</a:t>
            </a:r>
            <a:endParaRPr lang="en-US" dirty="0"/>
          </a:p>
        </p:txBody>
      </p:sp>
      <p:sp>
        <p:nvSpPr>
          <p:cNvPr id="4" name="Content Placeholder 3"/>
          <p:cNvSpPr>
            <a:spLocks noGrp="1"/>
          </p:cNvSpPr>
          <p:nvPr>
            <p:ph sz="half" idx="2"/>
          </p:nvPr>
        </p:nvSpPr>
        <p:spPr>
          <a:xfrm>
            <a:off x="457200" y="1676401"/>
            <a:ext cx="8229600" cy="4191000"/>
          </a:xfrm>
        </p:spPr>
        <p:txBody>
          <a:bodyPr>
            <a:normAutofit fontScale="92500" lnSpcReduction="10000"/>
          </a:bodyPr>
          <a:lstStyle/>
          <a:p>
            <a:pPr marL="228600" indent="-137160"/>
            <a:r>
              <a:rPr lang="en-US" dirty="0" smtClean="0"/>
              <a:t>New asset classes/market sectors that suffer for lack of a standard:</a:t>
            </a:r>
          </a:p>
          <a:p>
            <a:pPr marL="571500" lvl="1" indent="-137160"/>
            <a:r>
              <a:rPr lang="en-US" dirty="0"/>
              <a:t> </a:t>
            </a:r>
            <a:r>
              <a:rPr lang="en-US" dirty="0" smtClean="0"/>
              <a:t>Listed options (collaboration with Euromoney TRADEDATA)</a:t>
            </a:r>
          </a:p>
          <a:p>
            <a:pPr marL="571500" lvl="1" indent="-137160"/>
            <a:r>
              <a:rPr lang="en-US" dirty="0"/>
              <a:t> </a:t>
            </a:r>
            <a:r>
              <a:rPr lang="en-US" dirty="0" smtClean="0"/>
              <a:t>MAC Swaps (collaboration with SIFMA)</a:t>
            </a:r>
          </a:p>
          <a:p>
            <a:pPr marL="571500" lvl="1" indent="-137160"/>
            <a:r>
              <a:rPr lang="en-US" dirty="0"/>
              <a:t> </a:t>
            </a:r>
            <a:r>
              <a:rPr lang="en-US" dirty="0" smtClean="0"/>
              <a:t>Syndicated Loans (collaboration with LSTA)</a:t>
            </a:r>
          </a:p>
          <a:p>
            <a:pPr marL="571500" lvl="1" indent="-137160"/>
            <a:r>
              <a:rPr lang="en-US" dirty="0"/>
              <a:t> </a:t>
            </a:r>
            <a:r>
              <a:rPr lang="en-US" dirty="0" smtClean="0"/>
              <a:t>Physical precious metals (collaboration with Delaware Depository) </a:t>
            </a:r>
          </a:p>
          <a:p>
            <a:pPr marL="228600" indent="-137160"/>
            <a:r>
              <a:rPr lang="en-US" dirty="0" smtClean="0"/>
              <a:t>Enhanced coverage of related standards</a:t>
            </a:r>
          </a:p>
          <a:p>
            <a:pPr marL="571500" lvl="1" indent="-137160"/>
            <a:r>
              <a:rPr lang="en-US" dirty="0"/>
              <a:t> </a:t>
            </a:r>
            <a:r>
              <a:rPr lang="en-US" dirty="0" smtClean="0"/>
              <a:t>Financial Instrument Short Name (FISN)</a:t>
            </a:r>
          </a:p>
          <a:p>
            <a:pPr marL="571500" lvl="1" indent="-137160"/>
            <a:r>
              <a:rPr lang="en-US" dirty="0"/>
              <a:t> </a:t>
            </a:r>
            <a:r>
              <a:rPr lang="en-US" dirty="0" smtClean="0"/>
              <a:t>Classification of Financial Instruments (CFI)</a:t>
            </a:r>
          </a:p>
          <a:p>
            <a:pPr marL="228600" indent="-137160"/>
            <a:r>
              <a:rPr lang="en-US" dirty="0" smtClean="0"/>
              <a:t>Connection to DTCC’s GMEI Utility for LEI Registration </a:t>
            </a:r>
          </a:p>
          <a:p>
            <a:pPr marL="571500" lvl="1" indent="-137160"/>
            <a:r>
              <a:rPr lang="en-US" dirty="0"/>
              <a:t> A</a:t>
            </a:r>
            <a:r>
              <a:rPr lang="en-US" dirty="0" smtClean="0"/>
              <a:t>llows “one-stop shopping” for securities identifiers and LEIs</a:t>
            </a:r>
          </a:p>
          <a:p>
            <a:pPr marL="571500" lvl="1" indent="-137160"/>
            <a:r>
              <a:rPr lang="en-US" dirty="0"/>
              <a:t> </a:t>
            </a:r>
            <a:r>
              <a:rPr lang="en-US" dirty="0" smtClean="0"/>
              <a:t>Over 9,000 Issuer and Fund LEIs registered to date</a:t>
            </a:r>
            <a:br>
              <a:rPr lang="en-US" dirty="0" smtClean="0"/>
            </a:br>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11</a:t>
            </a:fld>
            <a:endParaRPr lang="en-US" dirty="0"/>
          </a:p>
        </p:txBody>
      </p:sp>
    </p:spTree>
    <p:extLst>
      <p:ext uri="{BB962C8B-B14F-4D97-AF65-F5344CB8AC3E}">
        <p14:creationId xmlns:p14="http://schemas.microsoft.com/office/powerpoint/2010/main" val="59130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CUSIP Global Services Today</a:t>
            </a:r>
            <a:endParaRPr lang="en-US" dirty="0"/>
          </a:p>
        </p:txBody>
      </p:sp>
      <p:sp>
        <p:nvSpPr>
          <p:cNvPr id="9" name="Text Placeholder 8"/>
          <p:cNvSpPr>
            <a:spLocks noGrp="1"/>
          </p:cNvSpPr>
          <p:nvPr>
            <p:ph type="body" idx="1"/>
          </p:nvPr>
        </p:nvSpPr>
        <p:spPr/>
        <p:txBody>
          <a:bodyPr/>
          <a:lstStyle/>
          <a:p>
            <a:r>
              <a:rPr lang="en-US" dirty="0" smtClean="0"/>
              <a:t>Asset Class Coverage</a:t>
            </a: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587937907"/>
              </p:ext>
            </p:extLst>
          </p:nvPr>
        </p:nvGraphicFramePr>
        <p:xfrm>
          <a:off x="457200" y="1905000"/>
          <a:ext cx="8229600" cy="407822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1000">
                <a:tc>
                  <a:txBody>
                    <a:bodyPr/>
                    <a:lstStyle/>
                    <a:p>
                      <a:pPr algn="ctr"/>
                      <a:r>
                        <a:rPr lang="en-US" sz="1600" b="1" dirty="0" smtClean="0">
                          <a:latin typeface="Arial" panose="020B0604020202020204" pitchFamily="34" charset="0"/>
                          <a:cs typeface="Arial" panose="020B0604020202020204" pitchFamily="34" charset="0"/>
                        </a:rPr>
                        <a:t>Equity</a:t>
                      </a:r>
                      <a:endParaRPr lang="en-US" sz="1600" b="1" dirty="0">
                        <a:latin typeface="Arial" panose="020B0604020202020204" pitchFamily="34" charset="0"/>
                        <a:cs typeface="Arial" panose="020B0604020202020204" pitchFamily="34" charset="0"/>
                      </a:endParaRPr>
                    </a:p>
                  </a:txBody>
                  <a:tcPr anchor="ctr">
                    <a:lnR w="762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F5660"/>
                    </a:solidFill>
                  </a:tcPr>
                </a:tc>
                <a:tc>
                  <a:txBody>
                    <a:bodyPr/>
                    <a:lstStyle/>
                    <a:p>
                      <a:pPr algn="ctr"/>
                      <a:r>
                        <a:rPr lang="en-US" sz="1600" b="1" dirty="0" smtClean="0">
                          <a:latin typeface="Arial" panose="020B0604020202020204" pitchFamily="34" charset="0"/>
                          <a:cs typeface="Arial" panose="020B0604020202020204" pitchFamily="34" charset="0"/>
                        </a:rPr>
                        <a:t>Debt</a:t>
                      </a:r>
                      <a:endParaRPr lang="en-US" sz="1600" b="1" dirty="0">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F5660"/>
                    </a:solidFill>
                  </a:tcPr>
                </a:tc>
                <a:tc>
                  <a:txBody>
                    <a:bodyPr/>
                    <a:lstStyle/>
                    <a:p>
                      <a:pPr algn="ctr"/>
                      <a:r>
                        <a:rPr lang="en-US" sz="1600" b="1" dirty="0" smtClean="0">
                          <a:latin typeface="Arial" panose="020B0604020202020204" pitchFamily="34" charset="0"/>
                          <a:cs typeface="Arial" panose="020B0604020202020204" pitchFamily="34" charset="0"/>
                        </a:rPr>
                        <a:t>Other</a:t>
                      </a:r>
                      <a:endParaRPr lang="en-US" sz="1600" b="1" dirty="0">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4F5660"/>
                    </a:solidFill>
                  </a:tcPr>
                </a:tc>
                <a:extLst>
                  <a:ext uri="{0D108BD9-81ED-4DB2-BD59-A6C34878D82A}">
                    <a16:rowId xmlns:a16="http://schemas.microsoft.com/office/drawing/2014/main" val="10000"/>
                  </a:ext>
                </a:extLst>
              </a:tr>
              <a:tr h="3011129">
                <a:tc>
                  <a:txBody>
                    <a:bodyPr/>
                    <a:lstStyle/>
                    <a:p>
                      <a:pPr marL="228600" indent="-137160">
                        <a:lnSpc>
                          <a:spcPct val="140000"/>
                        </a:lnSpc>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Common/Ordinary </a:t>
                      </a:r>
                      <a:r>
                        <a:rPr lang="en-US" sz="1300" b="0" baseline="0" dirty="0" smtClean="0">
                          <a:latin typeface="Arial" panose="020B0604020202020204" pitchFamily="34" charset="0"/>
                          <a:cs typeface="Arial" panose="020B0604020202020204" pitchFamily="34" charset="0"/>
                        </a:rPr>
                        <a:t> Shares </a:t>
                      </a:r>
                    </a:p>
                    <a:p>
                      <a:pPr marL="228600" indent="-137160">
                        <a:lnSpc>
                          <a:spcPct val="140000"/>
                        </a:lnSpc>
                        <a:buFont typeface="Arial" panose="020B0604020202020204" pitchFamily="34" charset="0"/>
                        <a:buChar char="•"/>
                      </a:pPr>
                      <a:r>
                        <a:rPr lang="en-US" sz="1300" b="0" baseline="0" dirty="0" smtClean="0">
                          <a:latin typeface="Arial" panose="020B0604020202020204" pitchFamily="34" charset="0"/>
                          <a:cs typeface="Arial" panose="020B0604020202020204" pitchFamily="34" charset="0"/>
                        </a:rPr>
                        <a:t>Preferred Shares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ADRs</a:t>
                      </a:r>
                      <a:r>
                        <a:rPr lang="en-US" sz="1300" b="0" baseline="0" dirty="0" smtClean="0">
                          <a:latin typeface="Arial" panose="020B0604020202020204" pitchFamily="34" charset="0"/>
                          <a:cs typeface="Arial" panose="020B0604020202020204" pitchFamily="34" charset="0"/>
                        </a:rPr>
                        <a:t> and GDRs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Exchange</a:t>
                      </a:r>
                      <a:r>
                        <a:rPr lang="en-US" sz="1300" b="0" baseline="0" dirty="0" smtClean="0">
                          <a:latin typeface="Arial" panose="020B0604020202020204" pitchFamily="34" charset="0"/>
                          <a:cs typeface="Arial" panose="020B0604020202020204" pitchFamily="34" charset="0"/>
                        </a:rPr>
                        <a:t> Traded Funds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Indices</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Limited</a:t>
                      </a:r>
                      <a:r>
                        <a:rPr lang="en-US" sz="1300" b="0" baseline="0" dirty="0" smtClean="0">
                          <a:latin typeface="Arial" panose="020B0604020202020204" pitchFamily="34" charset="0"/>
                          <a:cs typeface="Arial" panose="020B0604020202020204" pitchFamily="34" charset="0"/>
                        </a:rPr>
                        <a:t> Partnerships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Listed</a:t>
                      </a:r>
                      <a:r>
                        <a:rPr lang="en-US" sz="1300" b="0" baseline="0" dirty="0" smtClean="0">
                          <a:latin typeface="Arial" panose="020B0604020202020204" pitchFamily="34" charset="0"/>
                          <a:cs typeface="Arial" panose="020B0604020202020204" pitchFamily="34" charset="0"/>
                        </a:rPr>
                        <a:t> Options – US/Canada</a:t>
                      </a:r>
                      <a:endParaRPr lang="en-US" sz="1300" b="0" dirty="0" smtClean="0">
                        <a:latin typeface="Arial" panose="020B0604020202020204" pitchFamily="34" charset="0"/>
                        <a:cs typeface="Arial" panose="020B0604020202020204" pitchFamily="34" charset="0"/>
                      </a:endParaRPr>
                    </a:p>
                    <a:p>
                      <a:pPr marL="228600" indent="-137160">
                        <a:lnSpc>
                          <a:spcPct val="140000"/>
                        </a:lnSpc>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Mutual</a:t>
                      </a:r>
                      <a:r>
                        <a:rPr lang="en-US" sz="1300" b="0" baseline="0" dirty="0" smtClean="0">
                          <a:latin typeface="Arial" panose="020B0604020202020204" pitchFamily="34" charset="0"/>
                          <a:cs typeface="Arial" panose="020B0604020202020204" pitchFamily="34" charset="0"/>
                        </a:rPr>
                        <a:t> Funds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REITs</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Rights</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Warrants</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Unit</a:t>
                      </a:r>
                      <a:r>
                        <a:rPr lang="en-US" sz="1300" b="0" baseline="0" dirty="0" smtClean="0">
                          <a:latin typeface="Arial" panose="020B0604020202020204" pitchFamily="34" charset="0"/>
                          <a:cs typeface="Arial" panose="020B0604020202020204" pitchFamily="34" charset="0"/>
                        </a:rPr>
                        <a:t> Investment Trusts</a:t>
                      </a:r>
                      <a:endParaRPr lang="en-US" sz="1300" b="0" dirty="0" smtClean="0">
                        <a:latin typeface="Arial" panose="020B0604020202020204" pitchFamily="34" charset="0"/>
                        <a:cs typeface="Arial" panose="020B0604020202020204" pitchFamily="34" charset="0"/>
                      </a:endParaRPr>
                    </a:p>
                  </a:txBody>
                  <a:tcPr>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228600" indent="-137160">
                        <a:lnSpc>
                          <a:spcPct val="140000"/>
                        </a:lnSpc>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Corporate</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Municipal</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US</a:t>
                      </a:r>
                      <a:r>
                        <a:rPr lang="en-US" sz="1300" b="0" baseline="0" dirty="0" smtClean="0">
                          <a:latin typeface="Arial" panose="020B0604020202020204" pitchFamily="34" charset="0"/>
                          <a:cs typeface="Arial" panose="020B0604020202020204" pitchFamily="34" charset="0"/>
                        </a:rPr>
                        <a:t> Treasury and Agencies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Sovereign</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Supranational</a:t>
                      </a:r>
                      <a:r>
                        <a:rPr lang="en-US" sz="1300" b="0" baseline="0" dirty="0" smtClean="0">
                          <a:latin typeface="Arial" panose="020B0604020202020204" pitchFamily="34" charset="0"/>
                          <a:cs typeface="Arial" panose="020B0604020202020204" pitchFamily="34" charset="0"/>
                        </a:rPr>
                        <a:t> Agencies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Bankers</a:t>
                      </a:r>
                      <a:r>
                        <a:rPr lang="en-US" sz="1300" b="0" baseline="0" dirty="0" smtClean="0">
                          <a:latin typeface="Arial" panose="020B0604020202020204" pitchFamily="34" charset="0"/>
                          <a:cs typeface="Arial" panose="020B0604020202020204" pitchFamily="34" charset="0"/>
                        </a:rPr>
                        <a:t> Acceptances</a:t>
                      </a:r>
                      <a:endParaRPr lang="en-US" sz="1300" b="0" dirty="0" smtClean="0">
                        <a:latin typeface="Arial" panose="020B0604020202020204" pitchFamily="34" charset="0"/>
                        <a:cs typeface="Arial" panose="020B0604020202020204" pitchFamily="34" charset="0"/>
                      </a:endParaRPr>
                    </a:p>
                    <a:p>
                      <a:pPr marL="228600" indent="-137160">
                        <a:lnSpc>
                          <a:spcPct val="140000"/>
                        </a:lnSpc>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Commercial</a:t>
                      </a:r>
                      <a:r>
                        <a:rPr lang="en-US" sz="1300" b="0" baseline="0" dirty="0" smtClean="0">
                          <a:latin typeface="Arial" panose="020B0604020202020204" pitchFamily="34" charset="0"/>
                          <a:cs typeface="Arial" panose="020B0604020202020204" pitchFamily="34" charset="0"/>
                        </a:rPr>
                        <a:t> Paper</a:t>
                      </a:r>
                    </a:p>
                    <a:p>
                      <a:pPr marL="228600" indent="-137160">
                        <a:lnSpc>
                          <a:spcPct val="140000"/>
                        </a:lnSpc>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Medium</a:t>
                      </a:r>
                      <a:r>
                        <a:rPr lang="en-US" sz="1300" b="0" baseline="0" dirty="0" smtClean="0">
                          <a:latin typeface="Arial" panose="020B0604020202020204" pitchFamily="34" charset="0"/>
                          <a:cs typeface="Arial" panose="020B0604020202020204" pitchFamily="34" charset="0"/>
                        </a:rPr>
                        <a:t> Term Notes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Certificates</a:t>
                      </a:r>
                      <a:r>
                        <a:rPr lang="en-US" sz="1300" b="0" baseline="0" dirty="0" smtClean="0">
                          <a:latin typeface="Arial" panose="020B0604020202020204" pitchFamily="34" charset="0"/>
                          <a:cs typeface="Arial" panose="020B0604020202020204" pitchFamily="34" charset="0"/>
                        </a:rPr>
                        <a:t> of Deposit</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Mortgage-backed Securities</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Asset-backed Securities</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CLOs / CDOs</a:t>
                      </a: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 Syndicated Bank Loans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228600" indent="-137160">
                        <a:lnSpc>
                          <a:spcPct val="140000"/>
                        </a:lnSpc>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Credit</a:t>
                      </a:r>
                      <a:r>
                        <a:rPr lang="en-US" sz="1300" b="0" baseline="0" dirty="0" smtClean="0">
                          <a:latin typeface="Arial" panose="020B0604020202020204" pitchFamily="34" charset="0"/>
                          <a:cs typeface="Arial" panose="020B0604020202020204" pitchFamily="34" charset="0"/>
                        </a:rPr>
                        <a:t> Derivatives (RED codes)</a:t>
                      </a:r>
                    </a:p>
                    <a:p>
                      <a:pPr marL="228600" indent="-137160">
                        <a:lnSpc>
                          <a:spcPct val="140000"/>
                        </a:lnSpc>
                        <a:buFont typeface="Arial" panose="020B0604020202020204" pitchFamily="34" charset="0"/>
                        <a:buChar char="•"/>
                      </a:pPr>
                      <a:r>
                        <a:rPr lang="en-US" sz="1300" b="0" baseline="0" dirty="0" smtClean="0">
                          <a:latin typeface="Arial" panose="020B0604020202020204" pitchFamily="34" charset="0"/>
                          <a:cs typeface="Arial" panose="020B0604020202020204" pitchFamily="34" charset="0"/>
                        </a:rPr>
                        <a:t>Market Agreed Coupon (MAC) Swaps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Hedge</a:t>
                      </a:r>
                      <a:r>
                        <a:rPr lang="en-US" sz="1300" b="0" baseline="0" dirty="0" smtClean="0">
                          <a:latin typeface="Arial" panose="020B0604020202020204" pitchFamily="34" charset="0"/>
                          <a:cs typeface="Arial" panose="020B0604020202020204" pitchFamily="34" charset="0"/>
                        </a:rPr>
                        <a:t> Funds and Funds of Funds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Physical</a:t>
                      </a:r>
                      <a:r>
                        <a:rPr lang="en-US" sz="1300" b="0" baseline="0" dirty="0" smtClean="0">
                          <a:latin typeface="Arial" panose="020B0604020202020204" pitchFamily="34" charset="0"/>
                          <a:cs typeface="Arial" panose="020B0604020202020204" pitchFamily="34" charset="0"/>
                        </a:rPr>
                        <a:t> Precious Metals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Restricted</a:t>
                      </a:r>
                      <a:r>
                        <a:rPr lang="en-US" sz="1300" b="0" baseline="0" dirty="0" smtClean="0">
                          <a:latin typeface="Arial" panose="020B0604020202020204" pitchFamily="34" charset="0"/>
                          <a:cs typeface="Arial" panose="020B0604020202020204" pitchFamily="34" charset="0"/>
                        </a:rPr>
                        <a:t> 144A and Reg S Securities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Structured</a:t>
                      </a:r>
                      <a:r>
                        <a:rPr lang="en-US" sz="1300" b="0" baseline="0" dirty="0" smtClean="0">
                          <a:latin typeface="Arial" panose="020B0604020202020204" pitchFamily="34" charset="0"/>
                          <a:cs typeface="Arial" panose="020B0604020202020204" pitchFamily="34" charset="0"/>
                        </a:rPr>
                        <a:t> and Hybrid Products</a:t>
                      </a:r>
                      <a:endParaRPr lang="en-US" sz="1300" b="0" dirty="0" smtClean="0">
                        <a:latin typeface="Arial" panose="020B0604020202020204" pitchFamily="34" charset="0"/>
                        <a:cs typeface="Arial" panose="020B0604020202020204" pitchFamily="34" charset="0"/>
                      </a:endParaRPr>
                    </a:p>
                    <a:p>
                      <a:pPr marL="228600" marR="0" indent="-13716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300" b="0" dirty="0" smtClean="0">
                          <a:latin typeface="Arial" panose="020B0604020202020204" pitchFamily="34" charset="0"/>
                          <a:cs typeface="Arial" panose="020B0604020202020204" pitchFamily="34" charset="0"/>
                        </a:rPr>
                        <a:t>Variable</a:t>
                      </a:r>
                      <a:r>
                        <a:rPr lang="en-US" sz="1300" b="0" baseline="0" dirty="0" smtClean="0">
                          <a:latin typeface="Arial" panose="020B0604020202020204" pitchFamily="34" charset="0"/>
                          <a:cs typeface="Arial" panose="020B0604020202020204" pitchFamily="34" charset="0"/>
                        </a:rPr>
                        <a:t> Annuities</a:t>
                      </a:r>
                      <a:endParaRPr lang="en-US" sz="1300" b="0" dirty="0" smtClean="0">
                        <a:latin typeface="Arial" panose="020B0604020202020204" pitchFamily="34" charset="0"/>
                        <a:cs typeface="Arial" panose="020B0604020202020204" pitchFamily="34" charset="0"/>
                      </a:endParaRPr>
                    </a:p>
                    <a:p>
                      <a:pPr marL="228600" indent="-137160">
                        <a:lnSpc>
                          <a:spcPct val="140000"/>
                        </a:lnSpc>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Other</a:t>
                      </a:r>
                      <a:r>
                        <a:rPr lang="en-US" sz="1300" b="0" baseline="0" dirty="0" smtClean="0">
                          <a:latin typeface="Arial" panose="020B0604020202020204" pitchFamily="34" charset="0"/>
                          <a:cs typeface="Arial" panose="020B0604020202020204" pitchFamily="34" charset="0"/>
                        </a:rPr>
                        <a:t> Insurance-Related Products</a:t>
                      </a:r>
                      <a:endParaRPr lang="en-US" sz="1300" b="0" dirty="0" smtClean="0">
                        <a:latin typeface="Arial" panose="020B0604020202020204" pitchFamily="34" charset="0"/>
                        <a:cs typeface="Arial" panose="020B0604020202020204" pitchFamily="34" charset="0"/>
                      </a:endParaRPr>
                    </a:p>
                  </a:txBody>
                  <a:tcPr>
                    <a:lnL w="762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32B40291-B281-49B5-BD58-69286E3507D4}" type="slidenum">
              <a:rPr lang="en-US" smtClean="0"/>
              <a:t>12</a:t>
            </a:fld>
            <a:endParaRPr lang="en-US" dirty="0"/>
          </a:p>
        </p:txBody>
      </p:sp>
    </p:spTree>
    <p:extLst>
      <p:ext uri="{BB962C8B-B14F-4D97-AF65-F5344CB8AC3E}">
        <p14:creationId xmlns:p14="http://schemas.microsoft.com/office/powerpoint/2010/main" val="342868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altLang="en-US" dirty="0" smtClean="0">
                <a:latin typeface="Arial" charset="0"/>
                <a:cs typeface="Arial" charset="0"/>
              </a:rPr>
              <a:t>A World of Standards: ANNA</a:t>
            </a:r>
          </a:p>
        </p:txBody>
      </p:sp>
      <p:sp>
        <p:nvSpPr>
          <p:cNvPr id="2" name="Slide Number Placeholder 1"/>
          <p:cNvSpPr>
            <a:spLocks noGrp="1"/>
          </p:cNvSpPr>
          <p:nvPr>
            <p:ph type="sldNum" sz="quarter" idx="11"/>
          </p:nvPr>
        </p:nvSpPr>
        <p:spPr/>
        <p:txBody>
          <a:bodyPr/>
          <a:lstStyle/>
          <a:p>
            <a:pPr>
              <a:defRPr/>
            </a:pPr>
            <a:fld id="{E9B682C5-8A5A-4492-AD86-A9675D3ED876}" type="slidenum">
              <a:rPr lang="en-US"/>
              <a:pPr>
                <a:defRPr/>
              </a:pPr>
              <a:t>13</a:t>
            </a:fld>
            <a:endParaRPr lang="en-US" dirty="0"/>
          </a:p>
        </p:txBody>
      </p:sp>
      <p:sp>
        <p:nvSpPr>
          <p:cNvPr id="22532" name="AutoShape 11" descr="image001"/>
          <p:cNvSpPr>
            <a:spLocks noChangeAspect="1" noChangeArrowheads="1"/>
          </p:cNvSpPr>
          <p:nvPr/>
        </p:nvSpPr>
        <p:spPr bwMode="auto">
          <a:xfrm>
            <a:off x="2705100" y="2890838"/>
            <a:ext cx="3733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Clr>
                <a:srgbClr val="232C3A"/>
              </a:buClr>
              <a:buFont typeface="Arial" charset="0"/>
              <a:buChar char="•"/>
              <a:defRPr sz="2200">
                <a:solidFill>
                  <a:schemeClr val="tx1"/>
                </a:solidFill>
                <a:latin typeface="Arial" charset="0"/>
                <a:cs typeface="Arial" charset="0"/>
              </a:defRPr>
            </a:lvl1pPr>
            <a:lvl2pPr marL="742950" indent="-285750" eaLnBrk="0" hangingPunct="0">
              <a:spcBef>
                <a:spcPts val="800"/>
              </a:spcBef>
              <a:buClr>
                <a:srgbClr val="232C3A"/>
              </a:buClr>
              <a:buFont typeface="Arial" charset="0"/>
              <a:buChar char="–"/>
              <a:defRPr sz="2000">
                <a:solidFill>
                  <a:schemeClr val="tx1"/>
                </a:solidFill>
                <a:latin typeface="Arial" charset="0"/>
                <a:cs typeface="Arial" charset="0"/>
              </a:defRPr>
            </a:lvl2pPr>
            <a:lvl3pPr marL="1143000" indent="-228600" eaLnBrk="0" hangingPunct="0">
              <a:spcBef>
                <a:spcPts val="800"/>
              </a:spcBef>
              <a:buClr>
                <a:srgbClr val="232C3A"/>
              </a:buClr>
              <a:buFont typeface="Arial" charset="0"/>
              <a:buChar char="•"/>
              <a:defRPr>
                <a:solidFill>
                  <a:schemeClr val="tx1"/>
                </a:solidFill>
                <a:latin typeface="Arial" charset="0"/>
                <a:cs typeface="Arial" charset="0"/>
              </a:defRPr>
            </a:lvl3pPr>
            <a:lvl4pPr marL="1600200" indent="-228600" eaLnBrk="0" hangingPunct="0">
              <a:spcBef>
                <a:spcPts val="800"/>
              </a:spcBef>
              <a:buClr>
                <a:srgbClr val="232C3A"/>
              </a:buClr>
              <a:buFont typeface="Arial" charset="0"/>
              <a:buChar char="–"/>
              <a:defRPr sz="1600">
                <a:solidFill>
                  <a:schemeClr val="tx1"/>
                </a:solidFill>
                <a:latin typeface="Arial" charset="0"/>
                <a:cs typeface="Arial" charset="0"/>
              </a:defRPr>
            </a:lvl4pPr>
            <a:lvl5pPr marL="2057400" indent="-228600" eaLnBrk="0" hangingPunct="0">
              <a:spcBef>
                <a:spcPts val="800"/>
              </a:spcBef>
              <a:buClr>
                <a:srgbClr val="232C3A"/>
              </a:buClr>
              <a:buFont typeface="Arial" charset="0"/>
              <a:buChar char="»"/>
              <a:defRPr sz="1400">
                <a:solidFill>
                  <a:schemeClr val="tx1"/>
                </a:solidFill>
                <a:latin typeface="Arial" charset="0"/>
                <a:cs typeface="Arial" charset="0"/>
              </a:defRPr>
            </a:lvl5pPr>
            <a:lvl6pPr marL="25146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6pPr>
            <a:lvl7pPr marL="29718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7pPr>
            <a:lvl8pPr marL="34290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8pPr>
            <a:lvl9pPr marL="38862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9pPr>
          </a:lstStyle>
          <a:p>
            <a:pPr eaLnBrk="1" hangingPunct="1">
              <a:spcBef>
                <a:spcPct val="0"/>
              </a:spcBef>
              <a:buClrTx/>
              <a:buFontTx/>
              <a:buNone/>
            </a:pPr>
            <a:endParaRPr lang="en-US" altLang="en-US" sz="1200" dirty="0"/>
          </a:p>
        </p:txBody>
      </p:sp>
      <p:sp>
        <p:nvSpPr>
          <p:cNvPr id="22533" name="AutoShape 13" descr="image001"/>
          <p:cNvSpPr>
            <a:spLocks noChangeAspect="1" noChangeArrowheads="1"/>
          </p:cNvSpPr>
          <p:nvPr/>
        </p:nvSpPr>
        <p:spPr bwMode="auto">
          <a:xfrm>
            <a:off x="131763" y="46038"/>
            <a:ext cx="3733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Clr>
                <a:srgbClr val="232C3A"/>
              </a:buClr>
              <a:buFont typeface="Arial" charset="0"/>
              <a:buChar char="•"/>
              <a:defRPr sz="2200">
                <a:solidFill>
                  <a:schemeClr val="tx1"/>
                </a:solidFill>
                <a:latin typeface="Arial" charset="0"/>
                <a:cs typeface="Arial" charset="0"/>
              </a:defRPr>
            </a:lvl1pPr>
            <a:lvl2pPr marL="742950" indent="-285750" eaLnBrk="0" hangingPunct="0">
              <a:spcBef>
                <a:spcPts val="800"/>
              </a:spcBef>
              <a:buClr>
                <a:srgbClr val="232C3A"/>
              </a:buClr>
              <a:buFont typeface="Arial" charset="0"/>
              <a:buChar char="–"/>
              <a:defRPr sz="2000">
                <a:solidFill>
                  <a:schemeClr val="tx1"/>
                </a:solidFill>
                <a:latin typeface="Arial" charset="0"/>
                <a:cs typeface="Arial" charset="0"/>
              </a:defRPr>
            </a:lvl2pPr>
            <a:lvl3pPr marL="1143000" indent="-228600" eaLnBrk="0" hangingPunct="0">
              <a:spcBef>
                <a:spcPts val="800"/>
              </a:spcBef>
              <a:buClr>
                <a:srgbClr val="232C3A"/>
              </a:buClr>
              <a:buFont typeface="Arial" charset="0"/>
              <a:buChar char="•"/>
              <a:defRPr>
                <a:solidFill>
                  <a:schemeClr val="tx1"/>
                </a:solidFill>
                <a:latin typeface="Arial" charset="0"/>
                <a:cs typeface="Arial" charset="0"/>
              </a:defRPr>
            </a:lvl3pPr>
            <a:lvl4pPr marL="1600200" indent="-228600" eaLnBrk="0" hangingPunct="0">
              <a:spcBef>
                <a:spcPts val="800"/>
              </a:spcBef>
              <a:buClr>
                <a:srgbClr val="232C3A"/>
              </a:buClr>
              <a:buFont typeface="Arial" charset="0"/>
              <a:buChar char="–"/>
              <a:defRPr sz="1600">
                <a:solidFill>
                  <a:schemeClr val="tx1"/>
                </a:solidFill>
                <a:latin typeface="Arial" charset="0"/>
                <a:cs typeface="Arial" charset="0"/>
              </a:defRPr>
            </a:lvl4pPr>
            <a:lvl5pPr marL="2057400" indent="-228600" eaLnBrk="0" hangingPunct="0">
              <a:spcBef>
                <a:spcPts val="800"/>
              </a:spcBef>
              <a:buClr>
                <a:srgbClr val="232C3A"/>
              </a:buClr>
              <a:buFont typeface="Arial" charset="0"/>
              <a:buChar char="»"/>
              <a:defRPr sz="1400">
                <a:solidFill>
                  <a:schemeClr val="tx1"/>
                </a:solidFill>
                <a:latin typeface="Arial" charset="0"/>
                <a:cs typeface="Arial" charset="0"/>
              </a:defRPr>
            </a:lvl5pPr>
            <a:lvl6pPr marL="25146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6pPr>
            <a:lvl7pPr marL="29718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7pPr>
            <a:lvl8pPr marL="34290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8pPr>
            <a:lvl9pPr marL="38862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9pPr>
          </a:lstStyle>
          <a:p>
            <a:pPr eaLnBrk="1" hangingPunct="1">
              <a:spcBef>
                <a:spcPct val="0"/>
              </a:spcBef>
              <a:buClrTx/>
              <a:buFontTx/>
              <a:buNone/>
            </a:pPr>
            <a:endParaRPr lang="en-US" altLang="en-US" sz="1200" dirty="0"/>
          </a:p>
        </p:txBody>
      </p:sp>
      <p:sp>
        <p:nvSpPr>
          <p:cNvPr id="22534" name="AutoShape 15" descr="image001"/>
          <p:cNvSpPr>
            <a:spLocks noChangeAspect="1" noChangeArrowheads="1"/>
          </p:cNvSpPr>
          <p:nvPr/>
        </p:nvSpPr>
        <p:spPr bwMode="auto">
          <a:xfrm>
            <a:off x="2705100" y="2890838"/>
            <a:ext cx="3733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Clr>
                <a:srgbClr val="232C3A"/>
              </a:buClr>
              <a:buFont typeface="Arial" charset="0"/>
              <a:buChar char="•"/>
              <a:defRPr sz="2200">
                <a:solidFill>
                  <a:schemeClr val="tx1"/>
                </a:solidFill>
                <a:latin typeface="Arial" charset="0"/>
                <a:cs typeface="Arial" charset="0"/>
              </a:defRPr>
            </a:lvl1pPr>
            <a:lvl2pPr marL="742950" indent="-285750" eaLnBrk="0" hangingPunct="0">
              <a:spcBef>
                <a:spcPts val="800"/>
              </a:spcBef>
              <a:buClr>
                <a:srgbClr val="232C3A"/>
              </a:buClr>
              <a:buFont typeface="Arial" charset="0"/>
              <a:buChar char="–"/>
              <a:defRPr sz="2000">
                <a:solidFill>
                  <a:schemeClr val="tx1"/>
                </a:solidFill>
                <a:latin typeface="Arial" charset="0"/>
                <a:cs typeface="Arial" charset="0"/>
              </a:defRPr>
            </a:lvl2pPr>
            <a:lvl3pPr marL="1143000" indent="-228600" eaLnBrk="0" hangingPunct="0">
              <a:spcBef>
                <a:spcPts val="800"/>
              </a:spcBef>
              <a:buClr>
                <a:srgbClr val="232C3A"/>
              </a:buClr>
              <a:buFont typeface="Arial" charset="0"/>
              <a:buChar char="•"/>
              <a:defRPr>
                <a:solidFill>
                  <a:schemeClr val="tx1"/>
                </a:solidFill>
                <a:latin typeface="Arial" charset="0"/>
                <a:cs typeface="Arial" charset="0"/>
              </a:defRPr>
            </a:lvl3pPr>
            <a:lvl4pPr marL="1600200" indent="-228600" eaLnBrk="0" hangingPunct="0">
              <a:spcBef>
                <a:spcPts val="800"/>
              </a:spcBef>
              <a:buClr>
                <a:srgbClr val="232C3A"/>
              </a:buClr>
              <a:buFont typeface="Arial" charset="0"/>
              <a:buChar char="–"/>
              <a:defRPr sz="1600">
                <a:solidFill>
                  <a:schemeClr val="tx1"/>
                </a:solidFill>
                <a:latin typeface="Arial" charset="0"/>
                <a:cs typeface="Arial" charset="0"/>
              </a:defRPr>
            </a:lvl4pPr>
            <a:lvl5pPr marL="2057400" indent="-228600" eaLnBrk="0" hangingPunct="0">
              <a:spcBef>
                <a:spcPts val="800"/>
              </a:spcBef>
              <a:buClr>
                <a:srgbClr val="232C3A"/>
              </a:buClr>
              <a:buFont typeface="Arial" charset="0"/>
              <a:buChar char="»"/>
              <a:defRPr sz="1400">
                <a:solidFill>
                  <a:schemeClr val="tx1"/>
                </a:solidFill>
                <a:latin typeface="Arial" charset="0"/>
                <a:cs typeface="Arial" charset="0"/>
              </a:defRPr>
            </a:lvl5pPr>
            <a:lvl6pPr marL="25146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6pPr>
            <a:lvl7pPr marL="29718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7pPr>
            <a:lvl8pPr marL="34290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8pPr>
            <a:lvl9pPr marL="38862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9pPr>
          </a:lstStyle>
          <a:p>
            <a:pPr eaLnBrk="1" hangingPunct="1">
              <a:spcBef>
                <a:spcPct val="0"/>
              </a:spcBef>
              <a:buClrTx/>
              <a:buFontTx/>
              <a:buNone/>
            </a:pPr>
            <a:endParaRPr lang="en-US" altLang="en-US" sz="1200" dirty="0"/>
          </a:p>
        </p:txBody>
      </p:sp>
      <p:sp>
        <p:nvSpPr>
          <p:cNvPr id="22535" name="AutoShape 17" descr="image001"/>
          <p:cNvSpPr>
            <a:spLocks noChangeAspect="1" noChangeArrowheads="1"/>
          </p:cNvSpPr>
          <p:nvPr/>
        </p:nvSpPr>
        <p:spPr bwMode="auto">
          <a:xfrm>
            <a:off x="2705100" y="2890838"/>
            <a:ext cx="3733800" cy="1076325"/>
          </a:xfrm>
          <a:prstGeom prst="rect">
            <a:avLst/>
          </a:prstGeom>
          <a:solidFill>
            <a:schemeClr val="bg1"/>
          </a:solidFill>
          <a:ln w="9525">
            <a:solidFill>
              <a:schemeClr val="bg1"/>
            </a:solidFill>
            <a:miter lim="800000"/>
            <a:headEnd/>
            <a:tailEnd/>
          </a:ln>
        </p:spPr>
        <p:txBody>
          <a:bodyPr/>
          <a:lstStyle>
            <a:lvl1pPr eaLnBrk="0" hangingPunct="0">
              <a:spcBef>
                <a:spcPts val="800"/>
              </a:spcBef>
              <a:buClr>
                <a:srgbClr val="232C3A"/>
              </a:buClr>
              <a:buFont typeface="Arial" charset="0"/>
              <a:buChar char="•"/>
              <a:defRPr sz="2200">
                <a:solidFill>
                  <a:schemeClr val="tx1"/>
                </a:solidFill>
                <a:latin typeface="Arial" charset="0"/>
                <a:cs typeface="Arial" charset="0"/>
              </a:defRPr>
            </a:lvl1pPr>
            <a:lvl2pPr marL="742950" indent="-285750" eaLnBrk="0" hangingPunct="0">
              <a:spcBef>
                <a:spcPts val="800"/>
              </a:spcBef>
              <a:buClr>
                <a:srgbClr val="232C3A"/>
              </a:buClr>
              <a:buFont typeface="Arial" charset="0"/>
              <a:buChar char="–"/>
              <a:defRPr sz="2000">
                <a:solidFill>
                  <a:schemeClr val="tx1"/>
                </a:solidFill>
                <a:latin typeface="Arial" charset="0"/>
                <a:cs typeface="Arial" charset="0"/>
              </a:defRPr>
            </a:lvl2pPr>
            <a:lvl3pPr marL="1143000" indent="-228600" eaLnBrk="0" hangingPunct="0">
              <a:spcBef>
                <a:spcPts val="800"/>
              </a:spcBef>
              <a:buClr>
                <a:srgbClr val="232C3A"/>
              </a:buClr>
              <a:buFont typeface="Arial" charset="0"/>
              <a:buChar char="•"/>
              <a:defRPr>
                <a:solidFill>
                  <a:schemeClr val="tx1"/>
                </a:solidFill>
                <a:latin typeface="Arial" charset="0"/>
                <a:cs typeface="Arial" charset="0"/>
              </a:defRPr>
            </a:lvl3pPr>
            <a:lvl4pPr marL="1600200" indent="-228600" eaLnBrk="0" hangingPunct="0">
              <a:spcBef>
                <a:spcPts val="800"/>
              </a:spcBef>
              <a:buClr>
                <a:srgbClr val="232C3A"/>
              </a:buClr>
              <a:buFont typeface="Arial" charset="0"/>
              <a:buChar char="–"/>
              <a:defRPr sz="1600">
                <a:solidFill>
                  <a:schemeClr val="tx1"/>
                </a:solidFill>
                <a:latin typeface="Arial" charset="0"/>
                <a:cs typeface="Arial" charset="0"/>
              </a:defRPr>
            </a:lvl4pPr>
            <a:lvl5pPr marL="2057400" indent="-228600" eaLnBrk="0" hangingPunct="0">
              <a:spcBef>
                <a:spcPts val="800"/>
              </a:spcBef>
              <a:buClr>
                <a:srgbClr val="232C3A"/>
              </a:buClr>
              <a:buFont typeface="Arial" charset="0"/>
              <a:buChar char="»"/>
              <a:defRPr sz="1400">
                <a:solidFill>
                  <a:schemeClr val="tx1"/>
                </a:solidFill>
                <a:latin typeface="Arial" charset="0"/>
                <a:cs typeface="Arial" charset="0"/>
              </a:defRPr>
            </a:lvl5pPr>
            <a:lvl6pPr marL="25146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6pPr>
            <a:lvl7pPr marL="29718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7pPr>
            <a:lvl8pPr marL="34290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8pPr>
            <a:lvl9pPr marL="38862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9pPr>
          </a:lstStyle>
          <a:p>
            <a:pPr eaLnBrk="1" hangingPunct="1">
              <a:spcBef>
                <a:spcPct val="0"/>
              </a:spcBef>
              <a:buClrTx/>
              <a:buFontTx/>
              <a:buNone/>
            </a:pPr>
            <a:endParaRPr lang="en-US" altLang="en-US" sz="1200" dirty="0">
              <a:solidFill>
                <a:schemeClr val="accent2"/>
              </a:solidFill>
            </a:endParaRPr>
          </a:p>
        </p:txBody>
      </p:sp>
      <p:sp>
        <p:nvSpPr>
          <p:cNvPr id="22536" name="AutoShape 19" descr="image001"/>
          <p:cNvSpPr>
            <a:spLocks noChangeAspect="1" noChangeArrowheads="1"/>
          </p:cNvSpPr>
          <p:nvPr/>
        </p:nvSpPr>
        <p:spPr bwMode="auto">
          <a:xfrm>
            <a:off x="131763" y="46038"/>
            <a:ext cx="3733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Clr>
                <a:srgbClr val="232C3A"/>
              </a:buClr>
              <a:buFont typeface="Arial" charset="0"/>
              <a:buChar char="•"/>
              <a:defRPr sz="2200">
                <a:solidFill>
                  <a:schemeClr val="tx1"/>
                </a:solidFill>
                <a:latin typeface="Arial" charset="0"/>
                <a:cs typeface="Arial" charset="0"/>
              </a:defRPr>
            </a:lvl1pPr>
            <a:lvl2pPr marL="742950" indent="-285750" eaLnBrk="0" hangingPunct="0">
              <a:spcBef>
                <a:spcPts val="800"/>
              </a:spcBef>
              <a:buClr>
                <a:srgbClr val="232C3A"/>
              </a:buClr>
              <a:buFont typeface="Arial" charset="0"/>
              <a:buChar char="–"/>
              <a:defRPr sz="2000">
                <a:solidFill>
                  <a:schemeClr val="tx1"/>
                </a:solidFill>
                <a:latin typeface="Arial" charset="0"/>
                <a:cs typeface="Arial" charset="0"/>
              </a:defRPr>
            </a:lvl2pPr>
            <a:lvl3pPr marL="1143000" indent="-228600" eaLnBrk="0" hangingPunct="0">
              <a:spcBef>
                <a:spcPts val="800"/>
              </a:spcBef>
              <a:buClr>
                <a:srgbClr val="232C3A"/>
              </a:buClr>
              <a:buFont typeface="Arial" charset="0"/>
              <a:buChar char="•"/>
              <a:defRPr>
                <a:solidFill>
                  <a:schemeClr val="tx1"/>
                </a:solidFill>
                <a:latin typeface="Arial" charset="0"/>
                <a:cs typeface="Arial" charset="0"/>
              </a:defRPr>
            </a:lvl3pPr>
            <a:lvl4pPr marL="1600200" indent="-228600" eaLnBrk="0" hangingPunct="0">
              <a:spcBef>
                <a:spcPts val="800"/>
              </a:spcBef>
              <a:buClr>
                <a:srgbClr val="232C3A"/>
              </a:buClr>
              <a:buFont typeface="Arial" charset="0"/>
              <a:buChar char="–"/>
              <a:defRPr sz="1600">
                <a:solidFill>
                  <a:schemeClr val="tx1"/>
                </a:solidFill>
                <a:latin typeface="Arial" charset="0"/>
                <a:cs typeface="Arial" charset="0"/>
              </a:defRPr>
            </a:lvl4pPr>
            <a:lvl5pPr marL="2057400" indent="-228600" eaLnBrk="0" hangingPunct="0">
              <a:spcBef>
                <a:spcPts val="800"/>
              </a:spcBef>
              <a:buClr>
                <a:srgbClr val="232C3A"/>
              </a:buClr>
              <a:buFont typeface="Arial" charset="0"/>
              <a:buChar char="»"/>
              <a:defRPr sz="1400">
                <a:solidFill>
                  <a:schemeClr val="tx1"/>
                </a:solidFill>
                <a:latin typeface="Arial" charset="0"/>
                <a:cs typeface="Arial" charset="0"/>
              </a:defRPr>
            </a:lvl5pPr>
            <a:lvl6pPr marL="25146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6pPr>
            <a:lvl7pPr marL="29718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7pPr>
            <a:lvl8pPr marL="34290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8pPr>
            <a:lvl9pPr marL="38862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9pPr>
          </a:lstStyle>
          <a:p>
            <a:pPr eaLnBrk="1" hangingPunct="1">
              <a:spcBef>
                <a:spcPct val="0"/>
              </a:spcBef>
              <a:buClrTx/>
              <a:buFontTx/>
              <a:buNone/>
            </a:pPr>
            <a:endParaRPr lang="en-US" altLang="en-US" sz="1200" dirty="0"/>
          </a:p>
        </p:txBody>
      </p:sp>
      <p:sp>
        <p:nvSpPr>
          <p:cNvPr id="22537" name="AutoShape 428" descr="image001"/>
          <p:cNvSpPr>
            <a:spLocks noChangeAspect="1" noChangeArrowheads="1"/>
          </p:cNvSpPr>
          <p:nvPr/>
        </p:nvSpPr>
        <p:spPr bwMode="auto">
          <a:xfrm>
            <a:off x="2705100" y="2890838"/>
            <a:ext cx="3733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Clr>
                <a:srgbClr val="232C3A"/>
              </a:buClr>
              <a:buFont typeface="Arial" charset="0"/>
              <a:buChar char="•"/>
              <a:defRPr sz="2200">
                <a:solidFill>
                  <a:schemeClr val="tx1"/>
                </a:solidFill>
                <a:latin typeface="Arial" charset="0"/>
                <a:cs typeface="Arial" charset="0"/>
              </a:defRPr>
            </a:lvl1pPr>
            <a:lvl2pPr marL="742950" indent="-285750" eaLnBrk="0" hangingPunct="0">
              <a:spcBef>
                <a:spcPts val="800"/>
              </a:spcBef>
              <a:buClr>
                <a:srgbClr val="232C3A"/>
              </a:buClr>
              <a:buFont typeface="Arial" charset="0"/>
              <a:buChar char="–"/>
              <a:defRPr sz="2000">
                <a:solidFill>
                  <a:schemeClr val="tx1"/>
                </a:solidFill>
                <a:latin typeface="Arial" charset="0"/>
                <a:cs typeface="Arial" charset="0"/>
              </a:defRPr>
            </a:lvl2pPr>
            <a:lvl3pPr marL="1143000" indent="-228600" eaLnBrk="0" hangingPunct="0">
              <a:spcBef>
                <a:spcPts val="800"/>
              </a:spcBef>
              <a:buClr>
                <a:srgbClr val="232C3A"/>
              </a:buClr>
              <a:buFont typeface="Arial" charset="0"/>
              <a:buChar char="•"/>
              <a:defRPr>
                <a:solidFill>
                  <a:schemeClr val="tx1"/>
                </a:solidFill>
                <a:latin typeface="Arial" charset="0"/>
                <a:cs typeface="Arial" charset="0"/>
              </a:defRPr>
            </a:lvl3pPr>
            <a:lvl4pPr marL="1600200" indent="-228600" eaLnBrk="0" hangingPunct="0">
              <a:spcBef>
                <a:spcPts val="800"/>
              </a:spcBef>
              <a:buClr>
                <a:srgbClr val="232C3A"/>
              </a:buClr>
              <a:buFont typeface="Arial" charset="0"/>
              <a:buChar char="–"/>
              <a:defRPr sz="1600">
                <a:solidFill>
                  <a:schemeClr val="tx1"/>
                </a:solidFill>
                <a:latin typeface="Arial" charset="0"/>
                <a:cs typeface="Arial" charset="0"/>
              </a:defRPr>
            </a:lvl4pPr>
            <a:lvl5pPr marL="2057400" indent="-228600" eaLnBrk="0" hangingPunct="0">
              <a:spcBef>
                <a:spcPts val="800"/>
              </a:spcBef>
              <a:buClr>
                <a:srgbClr val="232C3A"/>
              </a:buClr>
              <a:buFont typeface="Arial" charset="0"/>
              <a:buChar char="»"/>
              <a:defRPr sz="1400">
                <a:solidFill>
                  <a:schemeClr val="tx1"/>
                </a:solidFill>
                <a:latin typeface="Arial" charset="0"/>
                <a:cs typeface="Arial" charset="0"/>
              </a:defRPr>
            </a:lvl5pPr>
            <a:lvl6pPr marL="25146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6pPr>
            <a:lvl7pPr marL="29718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7pPr>
            <a:lvl8pPr marL="34290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8pPr>
            <a:lvl9pPr marL="3886200" indent="-228600" eaLnBrk="0" fontAlgn="base" hangingPunct="0">
              <a:spcBef>
                <a:spcPts val="800"/>
              </a:spcBef>
              <a:spcAft>
                <a:spcPct val="0"/>
              </a:spcAft>
              <a:buClr>
                <a:srgbClr val="232C3A"/>
              </a:buClr>
              <a:buFont typeface="Arial" charset="0"/>
              <a:buChar char="»"/>
              <a:defRPr sz="1400">
                <a:solidFill>
                  <a:schemeClr val="tx1"/>
                </a:solidFill>
                <a:latin typeface="Arial" charset="0"/>
                <a:cs typeface="Arial" charset="0"/>
              </a:defRPr>
            </a:lvl9pPr>
          </a:lstStyle>
          <a:p>
            <a:pPr eaLnBrk="1" hangingPunct="1">
              <a:spcBef>
                <a:spcPct val="0"/>
              </a:spcBef>
              <a:buClrTx/>
              <a:buFontTx/>
              <a:buNone/>
            </a:pPr>
            <a:endParaRPr lang="en-US" altLang="en-US" sz="1200" dirty="0"/>
          </a:p>
        </p:txBody>
      </p:sp>
      <p:pic>
        <p:nvPicPr>
          <p:cNvPr id="225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1185863"/>
            <a:ext cx="90487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979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latin typeface="Arial" charset="0"/>
                <a:ea typeface="ＭＳ Ｐゴシック" pitchFamily="34" charset="-128"/>
                <a:cs typeface="Arial" charset="0"/>
              </a:rPr>
              <a:t>ANNA: At a Glance</a:t>
            </a:r>
          </a:p>
        </p:txBody>
      </p:sp>
      <p:sp>
        <p:nvSpPr>
          <p:cNvPr id="23555" name="Rectangle 3"/>
          <p:cNvSpPr>
            <a:spLocks noGrp="1" noChangeArrowheads="1"/>
          </p:cNvSpPr>
          <p:nvPr>
            <p:ph idx="1"/>
          </p:nvPr>
        </p:nvSpPr>
        <p:spPr>
          <a:xfrm>
            <a:off x="457200" y="1143000"/>
            <a:ext cx="8534400" cy="4724400"/>
          </a:xfrm>
        </p:spPr>
        <p:txBody>
          <a:bodyPr/>
          <a:lstStyle/>
          <a:p>
            <a:pPr indent="-136525" eaLnBrk="1" hangingPunct="1"/>
            <a:r>
              <a:rPr lang="en-US" altLang="en-US" sz="2000" dirty="0" smtClean="0">
                <a:latin typeface="Arial" charset="0"/>
                <a:cs typeface="Arial" charset="0"/>
              </a:rPr>
              <a:t>CGS one of 22 Founding Members in 1992</a:t>
            </a:r>
            <a:br>
              <a:rPr lang="en-US" altLang="en-US" sz="2000" dirty="0" smtClean="0">
                <a:latin typeface="Arial" charset="0"/>
                <a:cs typeface="Arial" charset="0"/>
              </a:rPr>
            </a:br>
            <a:endParaRPr lang="en-US" altLang="en-US" sz="1800" dirty="0" smtClean="0">
              <a:latin typeface="Arial" charset="0"/>
              <a:cs typeface="Arial" charset="0"/>
            </a:endParaRPr>
          </a:p>
          <a:p>
            <a:pPr indent="-136525" eaLnBrk="1" hangingPunct="1"/>
            <a:r>
              <a:rPr lang="en-US" altLang="en-US" sz="2000" dirty="0" smtClean="0">
                <a:latin typeface="Arial" charset="0"/>
                <a:cs typeface="Arial" charset="0"/>
              </a:rPr>
              <a:t>Currently 82 full members and 30 partners representing 122 countries</a:t>
            </a:r>
            <a:br>
              <a:rPr lang="en-US" altLang="en-US" sz="2000" dirty="0" smtClean="0">
                <a:latin typeface="Arial" charset="0"/>
                <a:cs typeface="Arial" charset="0"/>
              </a:rPr>
            </a:br>
            <a:endParaRPr lang="en-US" altLang="en-US" sz="1800" dirty="0" smtClean="0">
              <a:latin typeface="Arial" charset="0"/>
              <a:cs typeface="Arial" charset="0"/>
            </a:endParaRPr>
          </a:p>
          <a:p>
            <a:pPr indent="-136525" eaLnBrk="1" hangingPunct="1"/>
            <a:r>
              <a:rPr lang="en-US" altLang="en-US" sz="2000" dirty="0" smtClean="0">
                <a:latin typeface="Arial" charset="0"/>
                <a:cs typeface="Arial" charset="0"/>
              </a:rPr>
              <a:t>Responsible for ISIN allocation and distribution</a:t>
            </a:r>
            <a:br>
              <a:rPr lang="en-US" altLang="en-US" sz="2000" dirty="0" smtClean="0">
                <a:latin typeface="Arial" charset="0"/>
                <a:cs typeface="Arial" charset="0"/>
              </a:rPr>
            </a:br>
            <a:endParaRPr lang="en-US" altLang="en-US" sz="1800" dirty="0" smtClean="0">
              <a:latin typeface="Arial" charset="0"/>
              <a:cs typeface="Arial" charset="0"/>
            </a:endParaRPr>
          </a:p>
          <a:p>
            <a:pPr indent="-136525" eaLnBrk="1" hangingPunct="1"/>
            <a:r>
              <a:rPr lang="en-US" altLang="en-US" sz="2000" dirty="0" smtClean="0">
                <a:latin typeface="Arial" charset="0"/>
                <a:cs typeface="Arial" charset="0"/>
                <a:hlinkClick r:id="rId3"/>
              </a:rPr>
              <a:t>www.anna-web.org</a:t>
            </a:r>
            <a:r>
              <a:rPr lang="en-US" altLang="en-US" sz="2000" dirty="0" smtClean="0">
                <a:latin typeface="Arial" charset="0"/>
                <a:cs typeface="Arial" charset="0"/>
              </a:rPr>
              <a:t>  Main website for the ANNA organization</a:t>
            </a:r>
            <a:br>
              <a:rPr lang="en-US" altLang="en-US" sz="2000" dirty="0" smtClean="0">
                <a:latin typeface="Arial" charset="0"/>
                <a:cs typeface="Arial" charset="0"/>
              </a:rPr>
            </a:br>
            <a:endParaRPr lang="en-US" altLang="en-US" sz="1800" dirty="0" smtClean="0">
              <a:latin typeface="Arial" charset="0"/>
              <a:cs typeface="Arial" charset="0"/>
            </a:endParaRPr>
          </a:p>
          <a:p>
            <a:pPr indent="-136525" eaLnBrk="1" hangingPunct="1"/>
            <a:r>
              <a:rPr lang="en-US" altLang="en-US" sz="2000" dirty="0" smtClean="0">
                <a:latin typeface="Arial" charset="0"/>
                <a:cs typeface="Arial" charset="0"/>
                <a:hlinkClick r:id="rId4"/>
              </a:rPr>
              <a:t>www.annaservice.com</a:t>
            </a:r>
            <a:r>
              <a:rPr lang="en-US" altLang="en-US" sz="2000" dirty="0" smtClean="0">
                <a:latin typeface="Arial" charset="0"/>
                <a:cs typeface="Arial" charset="0"/>
              </a:rPr>
              <a:t> Hub of Global ISIN data (CGS and SIX Financial)</a:t>
            </a:r>
          </a:p>
          <a:p>
            <a:pPr lvl="1" indent="-136525" eaLnBrk="1" hangingPunct="1"/>
            <a:endParaRPr lang="en-US" altLang="en-US" sz="2200" dirty="0" smtClean="0">
              <a:latin typeface="Arial" charset="0"/>
              <a:cs typeface="Arial" charset="0"/>
            </a:endParaRPr>
          </a:p>
        </p:txBody>
      </p:sp>
      <p:sp>
        <p:nvSpPr>
          <p:cNvPr id="2" name="Slide Number Placeholder 1"/>
          <p:cNvSpPr>
            <a:spLocks noGrp="1"/>
          </p:cNvSpPr>
          <p:nvPr>
            <p:ph type="sldNum" sz="quarter" idx="11"/>
          </p:nvPr>
        </p:nvSpPr>
        <p:spPr/>
        <p:txBody>
          <a:bodyPr/>
          <a:lstStyle/>
          <a:p>
            <a:pPr>
              <a:defRPr/>
            </a:pPr>
            <a:fld id="{FCCE7F73-CA44-42F6-A820-3464C97FB41A}" type="slidenum">
              <a:rPr lang="en-US"/>
              <a:pPr>
                <a:defRPr/>
              </a:pPr>
              <a:t>14</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572000"/>
            <a:ext cx="8764224" cy="1314634"/>
          </a:xfrm>
          <a:prstGeom prst="rect">
            <a:avLst/>
          </a:prstGeom>
        </p:spPr>
      </p:pic>
    </p:spTree>
    <p:extLst>
      <p:ext uri="{BB962C8B-B14F-4D97-AF65-F5344CB8AC3E}">
        <p14:creationId xmlns:p14="http://schemas.microsoft.com/office/powerpoint/2010/main" val="25472156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3810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l" eaLnBrk="1" hangingPunct="1"/>
            <a:r>
              <a:rPr lang="en-US" altLang="en-US" dirty="0">
                <a:ea typeface="ＭＳ Ｐゴシック" pitchFamily="34" charset="-128"/>
              </a:rPr>
              <a:t>A</a:t>
            </a:r>
            <a:r>
              <a:rPr lang="en-US" altLang="en-US" b="1" dirty="0" smtClean="0">
                <a:ea typeface="ＭＳ Ｐゴシック" pitchFamily="34" charset="-128"/>
              </a:rPr>
              <a:t> World of Standards: ISIN</a:t>
            </a:r>
          </a:p>
        </p:txBody>
      </p:sp>
      <p:sp>
        <p:nvSpPr>
          <p:cNvPr id="31747" name="Rectangle 4"/>
          <p:cNvSpPr>
            <a:spLocks noChangeArrowheads="1"/>
          </p:cNvSpPr>
          <p:nvPr/>
        </p:nvSpPr>
        <p:spPr bwMode="auto">
          <a:xfrm>
            <a:off x="457200" y="1155700"/>
            <a:ext cx="8383588" cy="41783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b"/>
          <a:lstStyle>
            <a:lvl1pPr marL="1139825" indent="-230188" eaLnBrk="0" hangingPunct="0">
              <a:defRPr sz="1200">
                <a:solidFill>
                  <a:schemeClr val="tx1"/>
                </a:solidFill>
                <a:latin typeface="Arial" charset="0"/>
              </a:defRPr>
            </a:lvl1pPr>
            <a:lvl2pPr marL="1544638" indent="-290513"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909637" indent="0">
              <a:lnSpc>
                <a:spcPct val="90000"/>
              </a:lnSpc>
              <a:spcBef>
                <a:spcPct val="50000"/>
              </a:spcBef>
              <a:buClr>
                <a:srgbClr val="232C3A"/>
              </a:buClr>
            </a:pPr>
            <a:r>
              <a:rPr lang="en-US" altLang="en-US" sz="1800" dirty="0" smtClean="0"/>
              <a:t/>
            </a:r>
            <a:br>
              <a:rPr lang="en-US" altLang="en-US" sz="1800" dirty="0" smtClean="0"/>
            </a:br>
            <a:endParaRPr lang="en-US" altLang="en-US" sz="1800" dirty="0"/>
          </a:p>
        </p:txBody>
      </p:sp>
      <p:sp>
        <p:nvSpPr>
          <p:cNvPr id="31748" name="AutoShape 5"/>
          <p:cNvSpPr>
            <a:spLocks noChangeArrowheads="1"/>
          </p:cNvSpPr>
          <p:nvPr/>
        </p:nvSpPr>
        <p:spPr bwMode="auto">
          <a:xfrm>
            <a:off x="1523999" y="3017838"/>
            <a:ext cx="5241925" cy="420687"/>
          </a:xfrm>
          <a:prstGeom prst="rightArrow">
            <a:avLst>
              <a:gd name="adj1" fmla="val 36602"/>
              <a:gd name="adj2" fmla="val 123379"/>
            </a:avLst>
          </a:prstGeom>
          <a:solidFill>
            <a:srgbClr val="0070C0"/>
          </a:solidFill>
          <a:ln w="9525">
            <a:solidFill>
              <a:srgbClr val="4F5660"/>
            </a:solidFill>
            <a:miter lim="800000"/>
            <a:headEnd/>
            <a:tailEnd/>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US" altLang="en-US" dirty="0"/>
          </a:p>
        </p:txBody>
      </p:sp>
      <p:sp>
        <p:nvSpPr>
          <p:cNvPr id="31749" name="Text Box 6"/>
          <p:cNvSpPr txBox="1">
            <a:spLocks noChangeArrowheads="1"/>
          </p:cNvSpPr>
          <p:nvPr/>
        </p:nvSpPr>
        <p:spPr bwMode="auto">
          <a:xfrm>
            <a:off x="1666875" y="1168400"/>
            <a:ext cx="629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800" b="1" dirty="0">
                <a:solidFill>
                  <a:srgbClr val="4F5660"/>
                </a:solidFill>
              </a:rPr>
              <a:t>ISO 6166 - International Securities Identification Number</a:t>
            </a:r>
          </a:p>
        </p:txBody>
      </p:sp>
      <p:sp>
        <p:nvSpPr>
          <p:cNvPr id="31750" name="Text Box 7"/>
          <p:cNvSpPr txBox="1">
            <a:spLocks noChangeArrowheads="1"/>
          </p:cNvSpPr>
          <p:nvPr/>
        </p:nvSpPr>
        <p:spPr bwMode="auto">
          <a:xfrm>
            <a:off x="850900" y="1590675"/>
            <a:ext cx="7369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600" b="1" i="1" dirty="0"/>
              <a:t>A global, uniform unique code that identifies instruments to facilitate cross-border trading</a:t>
            </a:r>
          </a:p>
        </p:txBody>
      </p:sp>
      <p:sp>
        <p:nvSpPr>
          <p:cNvPr id="31751" name="Text Box 8"/>
          <p:cNvSpPr txBox="1">
            <a:spLocks noChangeArrowheads="1"/>
          </p:cNvSpPr>
          <p:nvPr/>
        </p:nvSpPr>
        <p:spPr bwMode="auto">
          <a:xfrm>
            <a:off x="2384425" y="2171700"/>
            <a:ext cx="43437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500" b="1" dirty="0">
                <a:solidFill>
                  <a:srgbClr val="0070C0"/>
                </a:solidFill>
              </a:rPr>
              <a:t>Example:  Amazon.com </a:t>
            </a:r>
            <a:r>
              <a:rPr lang="en-US" altLang="en-US" sz="1500" b="1" dirty="0" smtClean="0">
                <a:solidFill>
                  <a:srgbClr val="0070C0"/>
                </a:solidFill>
              </a:rPr>
              <a:t>Inc. </a:t>
            </a:r>
            <a:r>
              <a:rPr lang="en-US" altLang="en-US" sz="1500" b="1" dirty="0">
                <a:solidFill>
                  <a:srgbClr val="0070C0"/>
                </a:solidFill>
              </a:rPr>
              <a:t>– Common Stock</a:t>
            </a:r>
          </a:p>
        </p:txBody>
      </p:sp>
      <p:sp>
        <p:nvSpPr>
          <p:cNvPr id="31752" name="Text Box 9"/>
          <p:cNvSpPr txBox="1">
            <a:spLocks noChangeArrowheads="1"/>
          </p:cNvSpPr>
          <p:nvPr/>
        </p:nvSpPr>
        <p:spPr bwMode="auto">
          <a:xfrm>
            <a:off x="904875" y="2493963"/>
            <a:ext cx="1184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Country Code</a:t>
            </a:r>
            <a:r>
              <a:rPr lang="en-US" altLang="en-US" sz="1400" b="1" dirty="0"/>
              <a:t/>
            </a:r>
            <a:br>
              <a:rPr lang="en-US" altLang="en-US" sz="1400" b="1" dirty="0"/>
            </a:br>
            <a:r>
              <a:rPr lang="en-US" altLang="en-US" sz="1400" b="1" dirty="0" smtClean="0"/>
              <a:t>2 char</a:t>
            </a:r>
            <a:endParaRPr lang="en-US" altLang="en-US" sz="1400" b="1" dirty="0"/>
          </a:p>
        </p:txBody>
      </p:sp>
      <p:sp>
        <p:nvSpPr>
          <p:cNvPr id="31753" name="Text Box 10"/>
          <p:cNvSpPr txBox="1">
            <a:spLocks noChangeArrowheads="1"/>
          </p:cNvSpPr>
          <p:nvPr/>
        </p:nvSpPr>
        <p:spPr bwMode="auto">
          <a:xfrm>
            <a:off x="2932717" y="2494419"/>
            <a:ext cx="6957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Local ID</a:t>
            </a:r>
            <a:r>
              <a:rPr lang="en-US" altLang="en-US" sz="1400" b="1" dirty="0"/>
              <a:t/>
            </a:r>
            <a:br>
              <a:rPr lang="en-US" altLang="en-US" sz="1400" b="1" dirty="0"/>
            </a:br>
            <a:r>
              <a:rPr lang="en-US" altLang="en-US" sz="1400" b="1" dirty="0" smtClean="0"/>
              <a:t>9 char</a:t>
            </a:r>
            <a:endParaRPr lang="en-US" altLang="en-US" sz="1400" b="1" dirty="0"/>
          </a:p>
        </p:txBody>
      </p:sp>
      <p:sp>
        <p:nvSpPr>
          <p:cNvPr id="31754" name="Text Box 11"/>
          <p:cNvSpPr txBox="1">
            <a:spLocks noChangeArrowheads="1"/>
          </p:cNvSpPr>
          <p:nvPr/>
        </p:nvSpPr>
        <p:spPr bwMode="auto">
          <a:xfrm>
            <a:off x="4773295" y="2494876"/>
            <a:ext cx="5578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Check</a:t>
            </a:r>
            <a:br>
              <a:rPr lang="en-US" altLang="en-US" sz="1400" b="1" dirty="0" smtClean="0"/>
            </a:br>
            <a:r>
              <a:rPr lang="en-US" altLang="en-US" sz="1400" b="1" dirty="0" smtClean="0"/>
              <a:t>1 digit</a:t>
            </a:r>
            <a:endParaRPr lang="en-US" altLang="en-US" sz="1400" b="1" dirty="0"/>
          </a:p>
        </p:txBody>
      </p:sp>
      <p:sp>
        <p:nvSpPr>
          <p:cNvPr id="31755" name="Text Box 12"/>
          <p:cNvSpPr txBox="1">
            <a:spLocks noChangeArrowheads="1"/>
          </p:cNvSpPr>
          <p:nvPr/>
        </p:nvSpPr>
        <p:spPr bwMode="auto">
          <a:xfrm>
            <a:off x="6994525" y="2708275"/>
            <a:ext cx="1155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a:t>ISIN Identifier</a:t>
            </a:r>
          </a:p>
        </p:txBody>
      </p:sp>
      <p:sp>
        <p:nvSpPr>
          <p:cNvPr id="20493" name="AutoShape 13"/>
          <p:cNvSpPr>
            <a:spLocks noChangeArrowheads="1"/>
          </p:cNvSpPr>
          <p:nvPr/>
        </p:nvSpPr>
        <p:spPr bwMode="auto">
          <a:xfrm>
            <a:off x="688975" y="2984500"/>
            <a:ext cx="161607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US</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4" name="AutoShape 14"/>
          <p:cNvSpPr>
            <a:spLocks noChangeArrowheads="1"/>
          </p:cNvSpPr>
          <p:nvPr/>
        </p:nvSpPr>
        <p:spPr bwMode="auto">
          <a:xfrm>
            <a:off x="2486025" y="2984500"/>
            <a:ext cx="161607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023135106</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5" name="AutoShape 15"/>
          <p:cNvSpPr>
            <a:spLocks noChangeArrowheads="1"/>
          </p:cNvSpPr>
          <p:nvPr/>
        </p:nvSpPr>
        <p:spPr bwMode="auto">
          <a:xfrm>
            <a:off x="4283075" y="2984500"/>
            <a:ext cx="161607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7</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6" name="AutoShape 16"/>
          <p:cNvSpPr>
            <a:spLocks noChangeArrowheads="1"/>
          </p:cNvSpPr>
          <p:nvPr/>
        </p:nvSpPr>
        <p:spPr bwMode="auto">
          <a:xfrm>
            <a:off x="6765925" y="2984500"/>
            <a:ext cx="1616075" cy="508000"/>
          </a:xfrm>
          <a:prstGeom prst="bevel">
            <a:avLst>
              <a:gd name="adj" fmla="val 4417"/>
            </a:avLst>
          </a:prstGeom>
          <a:solidFill>
            <a:srgbClr val="0070C0"/>
          </a:solidFill>
          <a:ln w="3175">
            <a:solidFill>
              <a:srgbClr val="FFFF0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US0231351067</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 name="TextBox 1"/>
          <p:cNvSpPr txBox="1"/>
          <p:nvPr/>
        </p:nvSpPr>
        <p:spPr>
          <a:xfrm>
            <a:off x="1066800" y="3810000"/>
            <a:ext cx="7083425"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Local ID is assigned by the responsible NNA</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CUSIP will be Local ID for US and Canadian ISINs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ISO Rules govern the Country Code:</a:t>
            </a:r>
          </a:p>
          <a:p>
            <a:pPr marL="742950" lvl="1" indent="-285750">
              <a:buFontTx/>
              <a:buChar char="-"/>
            </a:pPr>
            <a:r>
              <a:rPr lang="en-US" dirty="0" smtClean="0">
                <a:latin typeface="Arial" panose="020B0604020202020204" pitchFamily="34" charset="0"/>
                <a:cs typeface="Arial" panose="020B0604020202020204" pitchFamily="34" charset="0"/>
              </a:rPr>
              <a:t>Equity: country where the entity is incorporated or organized</a:t>
            </a:r>
          </a:p>
          <a:p>
            <a:pPr marL="742950" lvl="1" indent="-285750">
              <a:buFontTx/>
              <a:buChar char="-"/>
            </a:pPr>
            <a:r>
              <a:rPr lang="en-US" dirty="0" smtClean="0">
                <a:latin typeface="Arial" panose="020B0604020202020204" pitchFamily="34" charset="0"/>
                <a:cs typeface="Arial" panose="020B0604020202020204" pitchFamily="34" charset="0"/>
              </a:rPr>
              <a:t>Debt: location of the Central Securities Depository</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2B40291-B281-49B5-BD58-69286E3507D4}" type="slidenum">
              <a:rPr lang="en-US" smtClean="0"/>
              <a:t>15</a:t>
            </a:fld>
            <a:endParaRPr lang="en-US" dirty="0"/>
          </a:p>
        </p:txBody>
      </p:sp>
    </p:spTree>
    <p:extLst>
      <p:ext uri="{BB962C8B-B14F-4D97-AF65-F5344CB8AC3E}">
        <p14:creationId xmlns:p14="http://schemas.microsoft.com/office/powerpoint/2010/main" val="8408277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fade">
                                      <p:cBhvr>
                                        <p:cTn id="7" dur="1000"/>
                                        <p:tgtEl>
                                          <p:spTgt spid="20493"/>
                                        </p:tgtEl>
                                      </p:cBhvr>
                                    </p:animEffect>
                                    <p:anim calcmode="lin" valueType="num">
                                      <p:cBhvr>
                                        <p:cTn id="8" dur="1000" fill="hold"/>
                                        <p:tgtEl>
                                          <p:spTgt spid="20493"/>
                                        </p:tgtEl>
                                        <p:attrNameLst>
                                          <p:attrName>ppt_x</p:attrName>
                                        </p:attrNameLst>
                                      </p:cBhvr>
                                      <p:tavLst>
                                        <p:tav tm="0">
                                          <p:val>
                                            <p:strVal val="#ppt_x"/>
                                          </p:val>
                                        </p:tav>
                                        <p:tav tm="100000">
                                          <p:val>
                                            <p:strVal val="#ppt_x"/>
                                          </p:val>
                                        </p:tav>
                                      </p:tavLst>
                                    </p:anim>
                                    <p:anim calcmode="lin" valueType="num">
                                      <p:cBhvr>
                                        <p:cTn id="9" dur="1000" fill="hold"/>
                                        <p:tgtEl>
                                          <p:spTgt spid="204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94"/>
                                        </p:tgtEl>
                                        <p:attrNameLst>
                                          <p:attrName>style.visibility</p:attrName>
                                        </p:attrNameLst>
                                      </p:cBhvr>
                                      <p:to>
                                        <p:strVal val="visible"/>
                                      </p:to>
                                    </p:set>
                                    <p:animEffect transition="in" filter="fade">
                                      <p:cBhvr>
                                        <p:cTn id="14" dur="1000"/>
                                        <p:tgtEl>
                                          <p:spTgt spid="20494"/>
                                        </p:tgtEl>
                                      </p:cBhvr>
                                    </p:animEffect>
                                    <p:anim calcmode="lin" valueType="num">
                                      <p:cBhvr>
                                        <p:cTn id="15" dur="1000" fill="hold"/>
                                        <p:tgtEl>
                                          <p:spTgt spid="20494"/>
                                        </p:tgtEl>
                                        <p:attrNameLst>
                                          <p:attrName>ppt_x</p:attrName>
                                        </p:attrNameLst>
                                      </p:cBhvr>
                                      <p:tavLst>
                                        <p:tav tm="0">
                                          <p:val>
                                            <p:strVal val="#ppt_x"/>
                                          </p:val>
                                        </p:tav>
                                        <p:tav tm="100000">
                                          <p:val>
                                            <p:strVal val="#ppt_x"/>
                                          </p:val>
                                        </p:tav>
                                      </p:tavLst>
                                    </p:anim>
                                    <p:anim calcmode="lin" valueType="num">
                                      <p:cBhvr>
                                        <p:cTn id="16" dur="1000" fill="hold"/>
                                        <p:tgtEl>
                                          <p:spTgt spid="204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95"/>
                                        </p:tgtEl>
                                        <p:attrNameLst>
                                          <p:attrName>style.visibility</p:attrName>
                                        </p:attrNameLst>
                                      </p:cBhvr>
                                      <p:to>
                                        <p:strVal val="visible"/>
                                      </p:to>
                                    </p:set>
                                    <p:animEffect transition="in" filter="fade">
                                      <p:cBhvr>
                                        <p:cTn id="21" dur="1000"/>
                                        <p:tgtEl>
                                          <p:spTgt spid="20495"/>
                                        </p:tgtEl>
                                      </p:cBhvr>
                                    </p:animEffect>
                                    <p:anim calcmode="lin" valueType="num">
                                      <p:cBhvr>
                                        <p:cTn id="22" dur="1000" fill="hold"/>
                                        <p:tgtEl>
                                          <p:spTgt spid="20495"/>
                                        </p:tgtEl>
                                        <p:attrNameLst>
                                          <p:attrName>ppt_x</p:attrName>
                                        </p:attrNameLst>
                                      </p:cBhvr>
                                      <p:tavLst>
                                        <p:tav tm="0">
                                          <p:val>
                                            <p:strVal val="#ppt_x"/>
                                          </p:val>
                                        </p:tav>
                                        <p:tav tm="100000">
                                          <p:val>
                                            <p:strVal val="#ppt_x"/>
                                          </p:val>
                                        </p:tav>
                                      </p:tavLst>
                                    </p:anim>
                                    <p:anim calcmode="lin" valueType="num">
                                      <p:cBhvr>
                                        <p:cTn id="23" dur="1000" fill="hold"/>
                                        <p:tgtEl>
                                          <p:spTgt spid="2049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96"/>
                                        </p:tgtEl>
                                        <p:attrNameLst>
                                          <p:attrName>style.visibility</p:attrName>
                                        </p:attrNameLst>
                                      </p:cBhvr>
                                      <p:to>
                                        <p:strVal val="visible"/>
                                      </p:to>
                                    </p:set>
                                    <p:animEffect transition="in" filter="fade">
                                      <p:cBhvr>
                                        <p:cTn id="28" dur="1000"/>
                                        <p:tgtEl>
                                          <p:spTgt spid="20496"/>
                                        </p:tgtEl>
                                      </p:cBhvr>
                                    </p:animEffect>
                                    <p:anim calcmode="lin" valueType="num">
                                      <p:cBhvr>
                                        <p:cTn id="29" dur="1000" fill="hold"/>
                                        <p:tgtEl>
                                          <p:spTgt spid="20496"/>
                                        </p:tgtEl>
                                        <p:attrNameLst>
                                          <p:attrName>ppt_x</p:attrName>
                                        </p:attrNameLst>
                                      </p:cBhvr>
                                      <p:tavLst>
                                        <p:tav tm="0">
                                          <p:val>
                                            <p:strVal val="#ppt_x"/>
                                          </p:val>
                                        </p:tav>
                                        <p:tav tm="100000">
                                          <p:val>
                                            <p:strVal val="#ppt_x"/>
                                          </p:val>
                                        </p:tav>
                                      </p:tavLst>
                                    </p:anim>
                                    <p:anim calcmode="lin" valueType="num">
                                      <p:cBhvr>
                                        <p:cTn id="30"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20494" grpId="0" animBg="1"/>
      <p:bldP spid="20495" grpId="0" animBg="1"/>
      <p:bldP spid="204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3810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l" eaLnBrk="1" hangingPunct="1"/>
            <a:r>
              <a:rPr lang="en-US" altLang="en-US" dirty="0">
                <a:ea typeface="ＭＳ Ｐゴシック" pitchFamily="34" charset="-128"/>
              </a:rPr>
              <a:t>A</a:t>
            </a:r>
            <a:r>
              <a:rPr lang="en-US" altLang="en-US" b="1" dirty="0" smtClean="0">
                <a:ea typeface="ＭＳ Ｐゴシック" pitchFamily="34" charset="-128"/>
              </a:rPr>
              <a:t> World of Standards: </a:t>
            </a:r>
            <a:r>
              <a:rPr lang="en-US" altLang="en-US" dirty="0" smtClean="0">
                <a:ea typeface="ＭＳ Ｐゴシック" pitchFamily="34" charset="-128"/>
              </a:rPr>
              <a:t>FISN</a:t>
            </a:r>
            <a:endParaRPr lang="en-US" altLang="en-US" b="1" dirty="0" smtClean="0">
              <a:ea typeface="ＭＳ Ｐゴシック" pitchFamily="34" charset="-128"/>
            </a:endParaRPr>
          </a:p>
        </p:txBody>
      </p:sp>
      <p:sp>
        <p:nvSpPr>
          <p:cNvPr id="31747" name="Rectangle 4"/>
          <p:cNvSpPr>
            <a:spLocks noChangeArrowheads="1"/>
          </p:cNvSpPr>
          <p:nvPr/>
        </p:nvSpPr>
        <p:spPr bwMode="auto">
          <a:xfrm>
            <a:off x="457200" y="1155700"/>
            <a:ext cx="8534400" cy="44831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b"/>
          <a:lstStyle>
            <a:lvl1pPr marL="1139825" indent="-230188" eaLnBrk="0" hangingPunct="0">
              <a:defRPr sz="1200">
                <a:solidFill>
                  <a:schemeClr val="tx1"/>
                </a:solidFill>
                <a:latin typeface="Arial" charset="0"/>
              </a:defRPr>
            </a:lvl1pPr>
            <a:lvl2pPr marL="1544638" indent="-290513"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909637" indent="0">
              <a:lnSpc>
                <a:spcPct val="90000"/>
              </a:lnSpc>
              <a:spcBef>
                <a:spcPct val="50000"/>
              </a:spcBef>
              <a:buClr>
                <a:srgbClr val="232C3A"/>
              </a:buClr>
            </a:pPr>
            <a:r>
              <a:rPr lang="en-US" altLang="en-US" sz="1800" dirty="0" smtClean="0"/>
              <a:t/>
            </a:r>
            <a:br>
              <a:rPr lang="en-US" altLang="en-US" sz="1800" dirty="0" smtClean="0"/>
            </a:br>
            <a:endParaRPr lang="en-US" altLang="en-US" sz="1800" dirty="0"/>
          </a:p>
        </p:txBody>
      </p:sp>
      <p:sp>
        <p:nvSpPr>
          <p:cNvPr id="31748" name="AutoShape 5"/>
          <p:cNvSpPr>
            <a:spLocks noChangeArrowheads="1"/>
          </p:cNvSpPr>
          <p:nvPr/>
        </p:nvSpPr>
        <p:spPr bwMode="auto">
          <a:xfrm>
            <a:off x="1614487" y="3028156"/>
            <a:ext cx="3962400" cy="420687"/>
          </a:xfrm>
          <a:prstGeom prst="rightArrow">
            <a:avLst>
              <a:gd name="adj1" fmla="val 36602"/>
              <a:gd name="adj2" fmla="val 123379"/>
            </a:avLst>
          </a:prstGeom>
          <a:solidFill>
            <a:srgbClr val="0070C0"/>
          </a:solidFill>
          <a:ln w="9525">
            <a:solidFill>
              <a:srgbClr val="4F5660"/>
            </a:solidFill>
            <a:miter lim="800000"/>
            <a:headEnd/>
            <a:tailEnd/>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US" altLang="en-US" dirty="0"/>
          </a:p>
        </p:txBody>
      </p:sp>
      <p:sp>
        <p:nvSpPr>
          <p:cNvPr id="31749" name="Text Box 6"/>
          <p:cNvSpPr txBox="1">
            <a:spLocks noChangeArrowheads="1"/>
          </p:cNvSpPr>
          <p:nvPr/>
        </p:nvSpPr>
        <p:spPr bwMode="auto">
          <a:xfrm>
            <a:off x="1666875" y="1168400"/>
            <a:ext cx="5160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800" b="1" dirty="0">
                <a:solidFill>
                  <a:srgbClr val="4F5660"/>
                </a:solidFill>
              </a:rPr>
              <a:t>ISO </a:t>
            </a:r>
            <a:r>
              <a:rPr lang="en-US" altLang="en-US" sz="1800" b="1" dirty="0" smtClean="0">
                <a:solidFill>
                  <a:srgbClr val="4F5660"/>
                </a:solidFill>
              </a:rPr>
              <a:t>18774 – Financial Instrument Short Name</a:t>
            </a:r>
            <a:endParaRPr lang="en-US" altLang="en-US" sz="1800" b="1" dirty="0">
              <a:solidFill>
                <a:srgbClr val="4F5660"/>
              </a:solidFill>
            </a:endParaRPr>
          </a:p>
        </p:txBody>
      </p:sp>
      <p:sp>
        <p:nvSpPr>
          <p:cNvPr id="31750" name="Text Box 7"/>
          <p:cNvSpPr txBox="1">
            <a:spLocks noChangeArrowheads="1"/>
          </p:cNvSpPr>
          <p:nvPr/>
        </p:nvSpPr>
        <p:spPr bwMode="auto">
          <a:xfrm>
            <a:off x="850900" y="1590675"/>
            <a:ext cx="7369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600" b="1" i="1" dirty="0" smtClean="0"/>
              <a:t>Provides a consistent and uniform approach to standardize short names and descriptions for financial instruments</a:t>
            </a:r>
            <a:endParaRPr lang="en-US" altLang="en-US" sz="1600" b="1" i="1" dirty="0"/>
          </a:p>
        </p:txBody>
      </p:sp>
      <p:sp>
        <p:nvSpPr>
          <p:cNvPr id="31751" name="Text Box 8"/>
          <p:cNvSpPr txBox="1">
            <a:spLocks noChangeArrowheads="1"/>
          </p:cNvSpPr>
          <p:nvPr/>
        </p:nvSpPr>
        <p:spPr bwMode="auto">
          <a:xfrm>
            <a:off x="2384425" y="2171700"/>
            <a:ext cx="28857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500" b="1" dirty="0">
                <a:solidFill>
                  <a:srgbClr val="0070C0"/>
                </a:solidFill>
              </a:rPr>
              <a:t>Example:  </a:t>
            </a:r>
            <a:r>
              <a:rPr lang="en-US" altLang="en-US" sz="1500" b="1" dirty="0" smtClean="0">
                <a:solidFill>
                  <a:srgbClr val="0070C0"/>
                </a:solidFill>
              </a:rPr>
              <a:t>Carbonite Inc. debt</a:t>
            </a:r>
            <a:endParaRPr lang="en-US" altLang="en-US" sz="1500" b="1" dirty="0">
              <a:solidFill>
                <a:srgbClr val="0070C0"/>
              </a:solidFill>
            </a:endParaRPr>
          </a:p>
        </p:txBody>
      </p:sp>
      <p:sp>
        <p:nvSpPr>
          <p:cNvPr id="31752" name="Text Box 9"/>
          <p:cNvSpPr txBox="1">
            <a:spLocks noChangeArrowheads="1"/>
          </p:cNvSpPr>
          <p:nvPr/>
        </p:nvSpPr>
        <p:spPr bwMode="auto">
          <a:xfrm>
            <a:off x="964013" y="2494419"/>
            <a:ext cx="1065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Issuer Name</a:t>
            </a:r>
            <a:br>
              <a:rPr lang="en-US" altLang="en-US" sz="1400" b="1" dirty="0" smtClean="0"/>
            </a:br>
            <a:r>
              <a:rPr lang="en-US" altLang="en-US" sz="1400" b="1" dirty="0" smtClean="0"/>
              <a:t>Max 15 char</a:t>
            </a:r>
            <a:endParaRPr lang="en-US" altLang="en-US" sz="1400" b="1" dirty="0"/>
          </a:p>
        </p:txBody>
      </p:sp>
      <p:sp>
        <p:nvSpPr>
          <p:cNvPr id="31753" name="Text Box 10"/>
          <p:cNvSpPr txBox="1">
            <a:spLocks noChangeArrowheads="1"/>
          </p:cNvSpPr>
          <p:nvPr/>
        </p:nvSpPr>
        <p:spPr bwMode="auto">
          <a:xfrm>
            <a:off x="2906765" y="2512472"/>
            <a:ext cx="19588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Instrument Description</a:t>
            </a:r>
            <a:br>
              <a:rPr lang="en-US" altLang="en-US" sz="1400" b="1" dirty="0" smtClean="0"/>
            </a:br>
            <a:r>
              <a:rPr lang="en-US" altLang="en-US" sz="1400" b="1" dirty="0" smtClean="0"/>
              <a:t>Max 19 char</a:t>
            </a:r>
            <a:endParaRPr lang="en-US" altLang="en-US" sz="1400" b="1" dirty="0"/>
          </a:p>
        </p:txBody>
      </p:sp>
      <p:sp>
        <p:nvSpPr>
          <p:cNvPr id="31755" name="Text Box 12"/>
          <p:cNvSpPr txBox="1">
            <a:spLocks noChangeArrowheads="1"/>
          </p:cNvSpPr>
          <p:nvPr/>
        </p:nvSpPr>
        <p:spPr bwMode="auto">
          <a:xfrm>
            <a:off x="7367989" y="2708503"/>
            <a:ext cx="408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FISN</a:t>
            </a:r>
            <a:endParaRPr lang="en-US" altLang="en-US" sz="1400" b="1" dirty="0"/>
          </a:p>
        </p:txBody>
      </p:sp>
      <p:sp>
        <p:nvSpPr>
          <p:cNvPr id="20493" name="AutoShape 13"/>
          <p:cNvSpPr>
            <a:spLocks noChangeArrowheads="1"/>
          </p:cNvSpPr>
          <p:nvPr/>
        </p:nvSpPr>
        <p:spPr bwMode="auto">
          <a:xfrm>
            <a:off x="457200" y="2964002"/>
            <a:ext cx="161607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CARBONITE INC</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4" name="AutoShape 14"/>
          <p:cNvSpPr>
            <a:spLocks noChangeArrowheads="1"/>
          </p:cNvSpPr>
          <p:nvPr/>
        </p:nvSpPr>
        <p:spPr bwMode="auto">
          <a:xfrm>
            <a:off x="2209800" y="2974181"/>
            <a:ext cx="277177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2.5NT20220401SRCONV</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6" name="AutoShape 16"/>
          <p:cNvSpPr>
            <a:spLocks noChangeArrowheads="1"/>
          </p:cNvSpPr>
          <p:nvPr/>
        </p:nvSpPr>
        <p:spPr bwMode="auto">
          <a:xfrm>
            <a:off x="5181600" y="2984500"/>
            <a:ext cx="3810000" cy="508000"/>
          </a:xfrm>
          <a:prstGeom prst="bevel">
            <a:avLst>
              <a:gd name="adj" fmla="val 4417"/>
            </a:avLst>
          </a:prstGeom>
          <a:solidFill>
            <a:srgbClr val="0070C0"/>
          </a:solidFill>
          <a:ln w="3175">
            <a:solidFill>
              <a:srgbClr val="FFFF0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CARBONITE INC/2.5NT20220401SRCONV</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 name="TextBox 1"/>
          <p:cNvSpPr txBox="1"/>
          <p:nvPr/>
        </p:nvSpPr>
        <p:spPr>
          <a:xfrm>
            <a:off x="1066800" y="3657600"/>
            <a:ext cx="708342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Segments of the Instrument Description:</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742950" lvl="1" indent="-285750">
              <a:buFontTx/>
              <a:buChar char="-"/>
            </a:pPr>
            <a:r>
              <a:rPr lang="en-US" dirty="0" smtClean="0">
                <a:latin typeface="Arial" panose="020B0604020202020204" pitchFamily="34" charset="0"/>
                <a:cs typeface="Arial" panose="020B0604020202020204" pitchFamily="34" charset="0"/>
              </a:rPr>
              <a:t>Interest rate/type (2.5)</a:t>
            </a:r>
          </a:p>
          <a:p>
            <a:pPr marL="742950" lvl="1" indent="-285750">
              <a:buFontTx/>
              <a:buChar char="-"/>
            </a:pPr>
            <a:r>
              <a:rPr lang="en-US" dirty="0" smtClean="0">
                <a:latin typeface="Arial" panose="020B0604020202020204" pitchFamily="34" charset="0"/>
                <a:cs typeface="Arial" panose="020B0604020202020204" pitchFamily="34" charset="0"/>
              </a:rPr>
              <a:t>Abbreviated security type (Notes)</a:t>
            </a:r>
          </a:p>
          <a:p>
            <a:pPr marL="742950" lvl="1" indent="-285750">
              <a:buFontTx/>
              <a:buChar char="-"/>
            </a:pPr>
            <a:r>
              <a:rPr lang="en-US" dirty="0" smtClean="0">
                <a:latin typeface="Arial" panose="020B0604020202020204" pitchFamily="34" charset="0"/>
                <a:cs typeface="Arial" panose="020B0604020202020204" pitchFamily="34" charset="0"/>
              </a:rPr>
              <a:t>Maturity date (April 1, 2022)</a:t>
            </a:r>
          </a:p>
          <a:p>
            <a:pPr marL="742950" lvl="1" indent="-285750">
              <a:buFontTx/>
              <a:buChar char="-"/>
            </a:pPr>
            <a:r>
              <a:rPr lang="en-US" dirty="0" smtClean="0">
                <a:latin typeface="Arial" panose="020B0604020202020204" pitchFamily="34" charset="0"/>
                <a:cs typeface="Arial" panose="020B0604020202020204" pitchFamily="34" charset="0"/>
              </a:rPr>
              <a:t>Rank (Senior)</a:t>
            </a:r>
          </a:p>
          <a:p>
            <a:pPr marL="742950" lvl="1" indent="-285750">
              <a:buFontTx/>
              <a:buChar char="-"/>
            </a:pPr>
            <a:r>
              <a:rPr lang="en-US" dirty="0" smtClean="0">
                <a:latin typeface="Arial" panose="020B0604020202020204" pitchFamily="34" charset="0"/>
                <a:cs typeface="Arial" panose="020B0604020202020204" pitchFamily="34" charset="0"/>
              </a:rPr>
              <a:t>Other attribute (Convertible)</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
        <p:nvSpPr>
          <p:cNvPr id="3" name="TextBox 2"/>
          <p:cNvSpPr txBox="1"/>
          <p:nvPr/>
        </p:nvSpPr>
        <p:spPr>
          <a:xfrm>
            <a:off x="2079784" y="2574027"/>
            <a:ext cx="636991" cy="369332"/>
          </a:xfrm>
          <a:prstGeom prst="rect">
            <a:avLst/>
          </a:prstGeom>
          <a:noFill/>
        </p:spPr>
        <p:txBody>
          <a:bodyPr wrap="square" rtlCol="0">
            <a:spAutoFit/>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32B40291-B281-49B5-BD58-69286E3507D4}" type="slidenum">
              <a:rPr lang="en-US" smtClean="0"/>
              <a:t>16</a:t>
            </a:fld>
            <a:endParaRPr lang="en-US" dirty="0"/>
          </a:p>
        </p:txBody>
      </p:sp>
    </p:spTree>
    <p:extLst>
      <p:ext uri="{BB962C8B-B14F-4D97-AF65-F5344CB8AC3E}">
        <p14:creationId xmlns:p14="http://schemas.microsoft.com/office/powerpoint/2010/main" val="3211451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fade">
                                      <p:cBhvr>
                                        <p:cTn id="7" dur="1000"/>
                                        <p:tgtEl>
                                          <p:spTgt spid="20493"/>
                                        </p:tgtEl>
                                      </p:cBhvr>
                                    </p:animEffect>
                                    <p:anim calcmode="lin" valueType="num">
                                      <p:cBhvr>
                                        <p:cTn id="8" dur="1000" fill="hold"/>
                                        <p:tgtEl>
                                          <p:spTgt spid="20493"/>
                                        </p:tgtEl>
                                        <p:attrNameLst>
                                          <p:attrName>ppt_x</p:attrName>
                                        </p:attrNameLst>
                                      </p:cBhvr>
                                      <p:tavLst>
                                        <p:tav tm="0">
                                          <p:val>
                                            <p:strVal val="#ppt_x"/>
                                          </p:val>
                                        </p:tav>
                                        <p:tav tm="100000">
                                          <p:val>
                                            <p:strVal val="#ppt_x"/>
                                          </p:val>
                                        </p:tav>
                                      </p:tavLst>
                                    </p:anim>
                                    <p:anim calcmode="lin" valueType="num">
                                      <p:cBhvr>
                                        <p:cTn id="9" dur="1000" fill="hold"/>
                                        <p:tgtEl>
                                          <p:spTgt spid="204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94"/>
                                        </p:tgtEl>
                                        <p:attrNameLst>
                                          <p:attrName>style.visibility</p:attrName>
                                        </p:attrNameLst>
                                      </p:cBhvr>
                                      <p:to>
                                        <p:strVal val="visible"/>
                                      </p:to>
                                    </p:set>
                                    <p:animEffect transition="in" filter="fade">
                                      <p:cBhvr>
                                        <p:cTn id="14" dur="1000"/>
                                        <p:tgtEl>
                                          <p:spTgt spid="20494"/>
                                        </p:tgtEl>
                                      </p:cBhvr>
                                    </p:animEffect>
                                    <p:anim calcmode="lin" valueType="num">
                                      <p:cBhvr>
                                        <p:cTn id="15" dur="1000" fill="hold"/>
                                        <p:tgtEl>
                                          <p:spTgt spid="20494"/>
                                        </p:tgtEl>
                                        <p:attrNameLst>
                                          <p:attrName>ppt_x</p:attrName>
                                        </p:attrNameLst>
                                      </p:cBhvr>
                                      <p:tavLst>
                                        <p:tav tm="0">
                                          <p:val>
                                            <p:strVal val="#ppt_x"/>
                                          </p:val>
                                        </p:tav>
                                        <p:tav tm="100000">
                                          <p:val>
                                            <p:strVal val="#ppt_x"/>
                                          </p:val>
                                        </p:tav>
                                      </p:tavLst>
                                    </p:anim>
                                    <p:anim calcmode="lin" valueType="num">
                                      <p:cBhvr>
                                        <p:cTn id="16" dur="1000" fill="hold"/>
                                        <p:tgtEl>
                                          <p:spTgt spid="204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96"/>
                                        </p:tgtEl>
                                        <p:attrNameLst>
                                          <p:attrName>style.visibility</p:attrName>
                                        </p:attrNameLst>
                                      </p:cBhvr>
                                      <p:to>
                                        <p:strVal val="visible"/>
                                      </p:to>
                                    </p:set>
                                    <p:animEffect transition="in" filter="fade">
                                      <p:cBhvr>
                                        <p:cTn id="21" dur="1000"/>
                                        <p:tgtEl>
                                          <p:spTgt spid="20496"/>
                                        </p:tgtEl>
                                      </p:cBhvr>
                                    </p:animEffect>
                                    <p:anim calcmode="lin" valueType="num">
                                      <p:cBhvr>
                                        <p:cTn id="22" dur="1000" fill="hold"/>
                                        <p:tgtEl>
                                          <p:spTgt spid="20496"/>
                                        </p:tgtEl>
                                        <p:attrNameLst>
                                          <p:attrName>ppt_x</p:attrName>
                                        </p:attrNameLst>
                                      </p:cBhvr>
                                      <p:tavLst>
                                        <p:tav tm="0">
                                          <p:val>
                                            <p:strVal val="#ppt_x"/>
                                          </p:val>
                                        </p:tav>
                                        <p:tav tm="100000">
                                          <p:val>
                                            <p:strVal val="#ppt_x"/>
                                          </p:val>
                                        </p:tav>
                                      </p:tavLst>
                                    </p:anim>
                                    <p:anim calcmode="lin" valueType="num">
                                      <p:cBhvr>
                                        <p:cTn id="23"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20494" grpId="0" animBg="1"/>
      <p:bldP spid="204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3810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l" eaLnBrk="1" hangingPunct="1"/>
            <a:r>
              <a:rPr lang="en-US" altLang="en-US" dirty="0">
                <a:ea typeface="ＭＳ Ｐゴシック" pitchFamily="34" charset="-128"/>
              </a:rPr>
              <a:t>A</a:t>
            </a:r>
            <a:r>
              <a:rPr lang="en-US" altLang="en-US" b="1" dirty="0" smtClean="0">
                <a:ea typeface="ＭＳ Ｐゴシック" pitchFamily="34" charset="-128"/>
              </a:rPr>
              <a:t> World of Standards: CFI </a:t>
            </a:r>
          </a:p>
        </p:txBody>
      </p:sp>
      <p:graphicFrame>
        <p:nvGraphicFramePr>
          <p:cNvPr id="143410" name="Group 50"/>
          <p:cNvGraphicFramePr>
            <a:graphicFrameLocks noGrp="1"/>
          </p:cNvGraphicFramePr>
          <p:nvPr>
            <p:extLst>
              <p:ext uri="{D42A27DB-BD31-4B8C-83A1-F6EECF244321}">
                <p14:modId xmlns:p14="http://schemas.microsoft.com/office/powerpoint/2010/main" val="3124457160"/>
              </p:ext>
            </p:extLst>
          </p:nvPr>
        </p:nvGraphicFramePr>
        <p:xfrm>
          <a:off x="273050" y="1787525"/>
          <a:ext cx="4203700" cy="3343275"/>
        </p:xfrm>
        <a:graphic>
          <a:graphicData uri="http://schemas.openxmlformats.org/drawingml/2006/table">
            <a:tbl>
              <a:tblPr/>
              <a:tblGrid>
                <a:gridCol w="2662238">
                  <a:extLst>
                    <a:ext uri="{9D8B030D-6E8A-4147-A177-3AD203B41FA5}">
                      <a16:colId xmlns:a16="http://schemas.microsoft.com/office/drawing/2014/main" val="20000"/>
                    </a:ext>
                  </a:extLst>
                </a:gridCol>
                <a:gridCol w="1541462">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CFI Code </a:t>
                      </a:r>
                    </a:p>
                  </a:txBody>
                  <a:tcPr anchor="ctr" horzOverflow="overflow">
                    <a:lnL>
                      <a:noFill/>
                    </a:lnL>
                    <a:lnR>
                      <a:noFill/>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1D1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70C0"/>
                          </a:solidFill>
                          <a:effectLst/>
                          <a:latin typeface="Arial" charset="0"/>
                        </a:rPr>
                        <a:t>ESVUFR</a:t>
                      </a:r>
                    </a:p>
                  </a:txBody>
                  <a:tcPr anchor="ctr" horzOverflow="overflow">
                    <a:lnL>
                      <a:noFill/>
                    </a:lnL>
                    <a:lnR>
                      <a:noFill/>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Asset / Product Type</a:t>
                      </a:r>
                    </a:p>
                  </a:txBody>
                  <a:tcPr anchor="ctr" horzOverflow="overflow">
                    <a:lnL>
                      <a:noFill/>
                    </a:lnL>
                    <a:lnR>
                      <a:noFill/>
                    </a:lnR>
                    <a:lnT w="12700" cap="flat" cmpd="sng" algn="ctr">
                      <a:solidFill>
                        <a:srgbClr val="7F7F7F"/>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anchor="ctr" horzOverflow="overflow">
                    <a:lnL>
                      <a:noFill/>
                    </a:lnL>
                    <a:lnR>
                      <a:noFill/>
                    </a:lnR>
                    <a:lnT w="12700" cap="flat" cmpd="sng" algn="ctr">
                      <a:solidFill>
                        <a:srgbClr val="7F7F7F"/>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Category</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E</a:t>
                      </a:r>
                      <a:r>
                        <a:rPr kumimoji="0" lang="en-US" sz="1400" b="0"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Equity</a:t>
                      </a:r>
                    </a:p>
                  </a:txBody>
                  <a:tcPr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Group</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S</a:t>
                      </a:r>
                      <a:r>
                        <a:rPr kumimoji="0" lang="en-US" sz="1400" b="0"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Shares</a:t>
                      </a:r>
                    </a:p>
                  </a:txBody>
                  <a:tcPr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Attributes</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1st Attribute – Voting right</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V</a:t>
                      </a:r>
                      <a:r>
                        <a:rPr kumimoji="0" lang="en-US" sz="1400" b="0" i="0" u="none" strike="noStrike" cap="none" normalizeH="0" baseline="0" dirty="0" smtClean="0">
                          <a:ln>
                            <a:noFill/>
                          </a:ln>
                          <a:solidFill>
                            <a:srgbClr val="0000FF"/>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Voting</a:t>
                      </a:r>
                    </a:p>
                  </a:txBody>
                  <a:tcPr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2nd Attribute – Ownership</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U</a:t>
                      </a:r>
                      <a:r>
                        <a:rPr kumimoji="0" lang="en-US" sz="1400" b="0" i="0" u="none" strike="noStrike" cap="none" normalizeH="0" baseline="0" dirty="0" smtClean="0">
                          <a:ln>
                            <a:noFill/>
                          </a:ln>
                          <a:solidFill>
                            <a:srgbClr val="0066FF"/>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Unrestricted</a:t>
                      </a:r>
                    </a:p>
                  </a:txBody>
                  <a:tcPr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3rd Attribute – Payment Status</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F</a:t>
                      </a:r>
                      <a:r>
                        <a:rPr kumimoji="0" lang="en-US" sz="1400" b="0"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Fully Paid</a:t>
                      </a:r>
                    </a:p>
                  </a:txBody>
                  <a:tcPr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4th Attribute – Form</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R</a:t>
                      </a:r>
                      <a:r>
                        <a:rPr kumimoji="0" lang="en-US" sz="1400" b="0"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Registered</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43411" name="Group 51"/>
          <p:cNvGraphicFramePr>
            <a:graphicFrameLocks noGrp="1"/>
          </p:cNvGraphicFramePr>
          <p:nvPr>
            <p:extLst>
              <p:ext uri="{D42A27DB-BD31-4B8C-83A1-F6EECF244321}">
                <p14:modId xmlns:p14="http://schemas.microsoft.com/office/powerpoint/2010/main" val="1843659281"/>
              </p:ext>
            </p:extLst>
          </p:nvPr>
        </p:nvGraphicFramePr>
        <p:xfrm>
          <a:off x="4714875" y="1778000"/>
          <a:ext cx="4203700" cy="3343275"/>
        </p:xfrm>
        <a:graphic>
          <a:graphicData uri="http://schemas.openxmlformats.org/drawingml/2006/table">
            <a:tbl>
              <a:tblPr/>
              <a:tblGrid>
                <a:gridCol w="2662238">
                  <a:extLst>
                    <a:ext uri="{9D8B030D-6E8A-4147-A177-3AD203B41FA5}">
                      <a16:colId xmlns:a16="http://schemas.microsoft.com/office/drawing/2014/main" val="20000"/>
                    </a:ext>
                  </a:extLst>
                </a:gridCol>
                <a:gridCol w="1541462">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CFI Code</a:t>
                      </a:r>
                    </a:p>
                  </a:txBody>
                  <a:tcPr anchor="ctr" horzOverflow="overflow">
                    <a:lnL>
                      <a:noFill/>
                    </a:lnL>
                    <a:lnR>
                      <a:noFill/>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1D1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70C0"/>
                          </a:solidFill>
                          <a:effectLst/>
                          <a:latin typeface="Arial" charset="0"/>
                        </a:rPr>
                        <a:t>DBFUGR</a:t>
                      </a:r>
                    </a:p>
                  </a:txBody>
                  <a:tcPr anchor="ctr" horzOverflow="overflow">
                    <a:lnL>
                      <a:noFill/>
                    </a:lnL>
                    <a:lnR>
                      <a:noFill/>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1D1D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Asset / Product Type</a:t>
                      </a:r>
                    </a:p>
                  </a:txBody>
                  <a:tcPr anchor="ctr" horzOverflow="overflow">
                    <a:lnL>
                      <a:noFill/>
                    </a:lnL>
                    <a:lnR>
                      <a:noFill/>
                    </a:lnR>
                    <a:lnT w="12700" cap="flat" cmpd="sng" algn="ctr">
                      <a:solidFill>
                        <a:srgbClr val="7F7F7F"/>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anchor="ctr" horzOverflow="overflow">
                    <a:lnL>
                      <a:noFill/>
                    </a:lnL>
                    <a:lnR>
                      <a:noFill/>
                    </a:lnR>
                    <a:lnT w="12700" cap="flat" cmpd="sng" algn="ctr">
                      <a:solidFill>
                        <a:srgbClr val="7F7F7F"/>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Category</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D</a:t>
                      </a:r>
                      <a:r>
                        <a:rPr kumimoji="0" lang="en-US" sz="1400" b="1"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Debt</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Group</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B</a:t>
                      </a:r>
                      <a:r>
                        <a:rPr kumimoji="0" lang="en-US" sz="1400" b="0"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Bonds</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Attributes</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1st Attribute – Type of Interest</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F</a:t>
                      </a:r>
                      <a:r>
                        <a:rPr kumimoji="0" lang="en-US" sz="1400" b="0" i="0" u="none" strike="noStrike" cap="none" normalizeH="0" baseline="0" dirty="0" smtClean="0">
                          <a:ln>
                            <a:noFill/>
                          </a:ln>
                          <a:solidFill>
                            <a:srgbClr val="0000FF"/>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Fixed Rate</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2nd Attribute – Guarantee</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U</a:t>
                      </a:r>
                      <a:r>
                        <a:rPr kumimoji="0" lang="en-US" sz="1400" b="0" i="0" u="none" strike="noStrike" cap="none" normalizeH="0" baseline="0" dirty="0" smtClean="0">
                          <a:ln>
                            <a:noFill/>
                          </a:ln>
                          <a:solidFill>
                            <a:srgbClr val="0066FF"/>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Unsecured</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3rd Attribute – Redemption</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G</a:t>
                      </a:r>
                      <a:r>
                        <a:rPr kumimoji="0" lang="en-US" sz="1400" b="0"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Callable</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4th Attribute – Form</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charset="0"/>
                        </a:rPr>
                        <a:t>R</a:t>
                      </a:r>
                      <a:r>
                        <a:rPr kumimoji="0" lang="en-US" sz="1400" b="0" i="0" u="none" strike="noStrike" cap="none" normalizeH="0" baseline="0" dirty="0" smtClean="0">
                          <a:ln>
                            <a:noFill/>
                          </a:ln>
                          <a:solidFill>
                            <a:srgbClr val="990000"/>
                          </a:solidFill>
                          <a:effectLst/>
                          <a:latin typeface="Arial" charset="0"/>
                        </a:rPr>
                        <a:t> </a:t>
                      </a:r>
                      <a:r>
                        <a:rPr kumimoji="0" lang="en-US" sz="1400" b="0" i="0" u="none" strike="noStrike" cap="none" normalizeH="0" baseline="0" dirty="0" smtClean="0">
                          <a:ln>
                            <a:noFill/>
                          </a:ln>
                          <a:solidFill>
                            <a:schemeClr val="tx1"/>
                          </a:solidFill>
                          <a:effectLst/>
                          <a:latin typeface="Arial" charset="0"/>
                        </a:rPr>
                        <a:t>= Registered</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2815" name="Rectangle 19"/>
          <p:cNvSpPr>
            <a:spLocks noChangeArrowheads="1"/>
          </p:cNvSpPr>
          <p:nvPr/>
        </p:nvSpPr>
        <p:spPr bwMode="auto">
          <a:xfrm>
            <a:off x="1514475" y="1398588"/>
            <a:ext cx="1538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en-US" altLang="en-US" sz="1600" b="1" dirty="0">
                <a:solidFill>
                  <a:srgbClr val="4F5660"/>
                </a:solidFill>
              </a:rPr>
              <a:t>Equity/Shares</a:t>
            </a:r>
            <a:endParaRPr lang="en-US" altLang="en-US" sz="1600" dirty="0">
              <a:solidFill>
                <a:srgbClr val="4F5660"/>
              </a:solidFill>
            </a:endParaRPr>
          </a:p>
        </p:txBody>
      </p:sp>
      <p:sp>
        <p:nvSpPr>
          <p:cNvPr id="32816" name="Rectangle 20"/>
          <p:cNvSpPr>
            <a:spLocks noChangeArrowheads="1"/>
          </p:cNvSpPr>
          <p:nvPr/>
        </p:nvSpPr>
        <p:spPr bwMode="auto">
          <a:xfrm>
            <a:off x="5942013" y="1398588"/>
            <a:ext cx="1379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en-US" altLang="en-US" sz="1600" b="1" dirty="0">
                <a:solidFill>
                  <a:srgbClr val="4F5660"/>
                </a:solidFill>
              </a:rPr>
              <a:t>Debt/ Bonds</a:t>
            </a:r>
            <a:endParaRPr lang="en-US" altLang="en-US" sz="1600" dirty="0">
              <a:solidFill>
                <a:srgbClr val="4F5660"/>
              </a:solidFill>
            </a:endParaRPr>
          </a:p>
        </p:txBody>
      </p:sp>
      <p:sp>
        <p:nvSpPr>
          <p:cNvPr id="32817" name="Text Box 49"/>
          <p:cNvSpPr txBox="1">
            <a:spLocks noChangeArrowheads="1"/>
          </p:cNvSpPr>
          <p:nvPr/>
        </p:nvSpPr>
        <p:spPr bwMode="auto">
          <a:xfrm>
            <a:off x="349682" y="710791"/>
            <a:ext cx="8093075" cy="430887"/>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DDDDDD"/>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altLang="en-US" sz="2200" b="1" dirty="0">
                <a:solidFill>
                  <a:srgbClr val="4F5660"/>
                </a:solidFill>
              </a:rPr>
              <a:t>ISO 10962 – Classification of Financial </a:t>
            </a:r>
            <a:r>
              <a:rPr lang="en-US" altLang="en-US" sz="2200" b="1" dirty="0" smtClean="0">
                <a:solidFill>
                  <a:srgbClr val="4F5660"/>
                </a:solidFill>
              </a:rPr>
              <a:t>Instruments code</a:t>
            </a:r>
            <a:endParaRPr lang="en-US" altLang="en-US" sz="2200" b="1" dirty="0">
              <a:solidFill>
                <a:srgbClr val="4F5660"/>
              </a:solidFill>
            </a:endParaRPr>
          </a:p>
        </p:txBody>
      </p:sp>
      <p:sp>
        <p:nvSpPr>
          <p:cNvPr id="2" name="Slide Number Placeholder 1"/>
          <p:cNvSpPr>
            <a:spLocks noGrp="1"/>
          </p:cNvSpPr>
          <p:nvPr>
            <p:ph type="sldNum" sz="quarter" idx="12"/>
          </p:nvPr>
        </p:nvSpPr>
        <p:spPr/>
        <p:txBody>
          <a:bodyPr/>
          <a:lstStyle/>
          <a:p>
            <a:fld id="{32B40291-B281-49B5-BD58-69286E3507D4}" type="slidenum">
              <a:rPr lang="en-US" smtClean="0"/>
              <a:t>17</a:t>
            </a:fld>
            <a:endParaRPr lang="en-US" dirty="0"/>
          </a:p>
        </p:txBody>
      </p:sp>
    </p:spTree>
    <p:extLst>
      <p:ext uri="{BB962C8B-B14F-4D97-AF65-F5344CB8AC3E}">
        <p14:creationId xmlns:p14="http://schemas.microsoft.com/office/powerpoint/2010/main" val="32480627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3810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l" eaLnBrk="1" hangingPunct="1"/>
            <a:r>
              <a:rPr lang="en-US" altLang="en-US" dirty="0">
                <a:ea typeface="ＭＳ Ｐゴシック" pitchFamily="34" charset="-128"/>
              </a:rPr>
              <a:t>A</a:t>
            </a:r>
            <a:r>
              <a:rPr lang="en-US" altLang="en-US" b="1" dirty="0" smtClean="0">
                <a:ea typeface="ＭＳ Ｐゴシック" pitchFamily="34" charset="-128"/>
              </a:rPr>
              <a:t> World of Standards: </a:t>
            </a:r>
            <a:r>
              <a:rPr lang="en-US" altLang="en-US" dirty="0" smtClean="0">
                <a:ea typeface="ＭＳ Ｐゴシック" pitchFamily="34" charset="-128"/>
              </a:rPr>
              <a:t>LEIs</a:t>
            </a:r>
            <a:endParaRPr lang="en-US" altLang="en-US" b="1" dirty="0" smtClean="0">
              <a:ea typeface="ＭＳ Ｐゴシック" pitchFamily="34" charset="-128"/>
            </a:endParaRPr>
          </a:p>
        </p:txBody>
      </p:sp>
      <p:sp>
        <p:nvSpPr>
          <p:cNvPr id="31747" name="Rectangle 4"/>
          <p:cNvSpPr>
            <a:spLocks noChangeArrowheads="1"/>
          </p:cNvSpPr>
          <p:nvPr/>
        </p:nvSpPr>
        <p:spPr bwMode="auto">
          <a:xfrm>
            <a:off x="457200" y="1155700"/>
            <a:ext cx="8383588" cy="45593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b"/>
          <a:lstStyle>
            <a:lvl1pPr marL="1139825" indent="-230188" eaLnBrk="0" hangingPunct="0">
              <a:defRPr sz="1200">
                <a:solidFill>
                  <a:schemeClr val="tx1"/>
                </a:solidFill>
                <a:latin typeface="Arial" charset="0"/>
              </a:defRPr>
            </a:lvl1pPr>
            <a:lvl2pPr marL="1544638" indent="-290513"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909637" indent="0">
              <a:lnSpc>
                <a:spcPct val="90000"/>
              </a:lnSpc>
              <a:spcBef>
                <a:spcPct val="50000"/>
              </a:spcBef>
              <a:buClr>
                <a:srgbClr val="232C3A"/>
              </a:buClr>
            </a:pPr>
            <a:r>
              <a:rPr lang="en-US" altLang="en-US" sz="1800" dirty="0" smtClean="0"/>
              <a:t/>
            </a:r>
            <a:br>
              <a:rPr lang="en-US" altLang="en-US" sz="1800" dirty="0" smtClean="0"/>
            </a:br>
            <a:endParaRPr lang="en-US" altLang="en-US" sz="1800" dirty="0"/>
          </a:p>
        </p:txBody>
      </p:sp>
      <p:sp>
        <p:nvSpPr>
          <p:cNvPr id="31748" name="AutoShape 5"/>
          <p:cNvSpPr>
            <a:spLocks noChangeArrowheads="1"/>
          </p:cNvSpPr>
          <p:nvPr/>
        </p:nvSpPr>
        <p:spPr bwMode="auto">
          <a:xfrm>
            <a:off x="1524000" y="3017838"/>
            <a:ext cx="4612716" cy="420687"/>
          </a:xfrm>
          <a:prstGeom prst="rightArrow">
            <a:avLst>
              <a:gd name="adj1" fmla="val 36602"/>
              <a:gd name="adj2" fmla="val 123379"/>
            </a:avLst>
          </a:prstGeom>
          <a:solidFill>
            <a:srgbClr val="0070C0"/>
          </a:solidFill>
          <a:ln w="9525">
            <a:solidFill>
              <a:srgbClr val="4F5660"/>
            </a:solidFill>
            <a:miter lim="800000"/>
            <a:headEnd/>
            <a:tailEnd/>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US" altLang="en-US" dirty="0"/>
          </a:p>
        </p:txBody>
      </p:sp>
      <p:sp>
        <p:nvSpPr>
          <p:cNvPr id="31749" name="Text Box 6"/>
          <p:cNvSpPr txBox="1">
            <a:spLocks noChangeArrowheads="1"/>
          </p:cNvSpPr>
          <p:nvPr/>
        </p:nvSpPr>
        <p:spPr bwMode="auto">
          <a:xfrm>
            <a:off x="2147629" y="1182132"/>
            <a:ext cx="3890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800" b="1" dirty="0" smtClean="0">
                <a:solidFill>
                  <a:srgbClr val="4F5660"/>
                </a:solidFill>
              </a:rPr>
              <a:t>ISO 17442 – Legal Entity Identifier</a:t>
            </a:r>
            <a:endParaRPr lang="en-US" altLang="en-US" sz="1800" b="1" dirty="0">
              <a:solidFill>
                <a:srgbClr val="4F5660"/>
              </a:solidFill>
            </a:endParaRPr>
          </a:p>
        </p:txBody>
      </p:sp>
      <p:sp>
        <p:nvSpPr>
          <p:cNvPr id="31750" name="Text Box 7"/>
          <p:cNvSpPr txBox="1">
            <a:spLocks noChangeArrowheads="1"/>
          </p:cNvSpPr>
          <p:nvPr/>
        </p:nvSpPr>
        <p:spPr bwMode="auto">
          <a:xfrm>
            <a:off x="850900" y="1590675"/>
            <a:ext cx="7369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600" b="1" i="1" dirty="0" smtClean="0"/>
              <a:t>Designed to uniquely and unambiguously identify participants in financial transactions</a:t>
            </a:r>
            <a:endParaRPr lang="en-US" altLang="en-US" sz="1600" b="1" i="1" dirty="0"/>
          </a:p>
        </p:txBody>
      </p:sp>
      <p:sp>
        <p:nvSpPr>
          <p:cNvPr id="31751" name="Text Box 8"/>
          <p:cNvSpPr txBox="1">
            <a:spLocks noChangeArrowheads="1"/>
          </p:cNvSpPr>
          <p:nvPr/>
        </p:nvSpPr>
        <p:spPr bwMode="auto">
          <a:xfrm>
            <a:off x="2384425" y="2171700"/>
            <a:ext cx="44390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500" b="1" dirty="0">
                <a:solidFill>
                  <a:srgbClr val="0070C0"/>
                </a:solidFill>
              </a:rPr>
              <a:t>Example:  </a:t>
            </a:r>
            <a:r>
              <a:rPr lang="en-US" altLang="en-US" sz="1500" b="1" dirty="0" smtClean="0">
                <a:solidFill>
                  <a:srgbClr val="0070C0"/>
                </a:solidFill>
              </a:rPr>
              <a:t>Philadelphia Cheesesteak Company</a:t>
            </a:r>
            <a:endParaRPr lang="en-US" altLang="en-US" sz="1500" b="1" dirty="0">
              <a:solidFill>
                <a:srgbClr val="0070C0"/>
              </a:solidFill>
            </a:endParaRPr>
          </a:p>
        </p:txBody>
      </p:sp>
      <p:sp>
        <p:nvSpPr>
          <p:cNvPr id="31752" name="Text Box 9"/>
          <p:cNvSpPr txBox="1">
            <a:spLocks noChangeArrowheads="1"/>
          </p:cNvSpPr>
          <p:nvPr/>
        </p:nvSpPr>
        <p:spPr bwMode="auto">
          <a:xfrm>
            <a:off x="824033" y="2494419"/>
            <a:ext cx="965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LOU prefix </a:t>
            </a:r>
            <a:br>
              <a:rPr lang="en-US" altLang="en-US" sz="1400" b="1" dirty="0" smtClean="0"/>
            </a:br>
            <a:r>
              <a:rPr lang="en-US" altLang="en-US" sz="1400" b="1" dirty="0" smtClean="0"/>
              <a:t>4 char</a:t>
            </a:r>
            <a:endParaRPr lang="en-US" altLang="en-US" sz="1400" b="1" dirty="0"/>
          </a:p>
        </p:txBody>
      </p:sp>
      <p:sp>
        <p:nvSpPr>
          <p:cNvPr id="31753" name="Text Box 10"/>
          <p:cNvSpPr txBox="1">
            <a:spLocks noChangeArrowheads="1"/>
          </p:cNvSpPr>
          <p:nvPr/>
        </p:nvSpPr>
        <p:spPr bwMode="auto">
          <a:xfrm>
            <a:off x="2633755" y="2510643"/>
            <a:ext cx="13016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Entity Identifier</a:t>
            </a:r>
            <a:br>
              <a:rPr lang="en-US" altLang="en-US" sz="1400" b="1" dirty="0" smtClean="0"/>
            </a:br>
            <a:r>
              <a:rPr lang="en-US" altLang="en-US" sz="1400" b="1" dirty="0" smtClean="0"/>
              <a:t>14 char</a:t>
            </a:r>
            <a:endParaRPr lang="en-US" altLang="en-US" sz="1400" b="1" dirty="0"/>
          </a:p>
        </p:txBody>
      </p:sp>
      <p:sp>
        <p:nvSpPr>
          <p:cNvPr id="31755" name="Text Box 12"/>
          <p:cNvSpPr txBox="1">
            <a:spLocks noChangeArrowheads="1"/>
          </p:cNvSpPr>
          <p:nvPr/>
        </p:nvSpPr>
        <p:spPr bwMode="auto">
          <a:xfrm>
            <a:off x="7432910" y="2708503"/>
            <a:ext cx="278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LEI</a:t>
            </a:r>
            <a:endParaRPr lang="en-US" altLang="en-US" sz="1400" b="1" dirty="0"/>
          </a:p>
        </p:txBody>
      </p:sp>
      <p:sp>
        <p:nvSpPr>
          <p:cNvPr id="20493" name="AutoShape 13"/>
          <p:cNvSpPr>
            <a:spLocks noChangeArrowheads="1"/>
          </p:cNvSpPr>
          <p:nvPr/>
        </p:nvSpPr>
        <p:spPr bwMode="auto">
          <a:xfrm>
            <a:off x="661266" y="2990850"/>
            <a:ext cx="1290542"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5493</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4" name="AutoShape 14"/>
          <p:cNvSpPr>
            <a:spLocks noChangeArrowheads="1"/>
          </p:cNvSpPr>
          <p:nvPr/>
        </p:nvSpPr>
        <p:spPr bwMode="auto">
          <a:xfrm>
            <a:off x="2215971" y="2992871"/>
            <a:ext cx="2137206"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00SAMIRN1R27UP</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6" name="AutoShape 16"/>
          <p:cNvSpPr>
            <a:spLocks noChangeArrowheads="1"/>
          </p:cNvSpPr>
          <p:nvPr/>
        </p:nvSpPr>
        <p:spPr bwMode="auto">
          <a:xfrm>
            <a:off x="6136716" y="2997489"/>
            <a:ext cx="2592388" cy="508000"/>
          </a:xfrm>
          <a:prstGeom prst="bevel">
            <a:avLst>
              <a:gd name="adj" fmla="val 4417"/>
            </a:avLst>
          </a:prstGeom>
          <a:solidFill>
            <a:srgbClr val="0070C0"/>
          </a:solidFill>
          <a:ln w="3175">
            <a:solidFill>
              <a:srgbClr val="FFFF0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549300SAMIRN1R27UP42</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 name="TextBox 1"/>
          <p:cNvSpPr txBox="1"/>
          <p:nvPr/>
        </p:nvSpPr>
        <p:spPr>
          <a:xfrm>
            <a:off x="1066800" y="3657600"/>
            <a:ext cx="708342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“Business Card” Information:</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742950" lvl="1" indent="-285750">
              <a:buFontTx/>
              <a:buChar char="-"/>
            </a:pPr>
            <a:r>
              <a:rPr lang="en-US" dirty="0" smtClean="0">
                <a:latin typeface="Arial" panose="020B0604020202020204" pitchFamily="34" charset="0"/>
                <a:cs typeface="Arial" panose="020B0604020202020204" pitchFamily="34" charset="0"/>
              </a:rPr>
              <a:t>Address: 520 East Hunting Park Ave, Philadelphia PA 19124</a:t>
            </a:r>
          </a:p>
          <a:p>
            <a:pPr marL="742950" lvl="1" indent="-285750">
              <a:buFontTx/>
              <a:buChar char="-"/>
            </a:pPr>
            <a:r>
              <a:rPr lang="en-US" dirty="0" smtClean="0">
                <a:latin typeface="Arial" panose="020B0604020202020204" pitchFamily="34" charset="0"/>
                <a:cs typeface="Arial" panose="020B0604020202020204" pitchFamily="34" charset="0"/>
              </a:rPr>
              <a:t>Entity Status: Active</a:t>
            </a:r>
          </a:p>
          <a:p>
            <a:pPr marL="742950" lvl="1" indent="-285750">
              <a:buFontTx/>
              <a:buChar char="-"/>
            </a:pPr>
            <a:r>
              <a:rPr lang="en-US" dirty="0" smtClean="0">
                <a:latin typeface="Arial" panose="020B0604020202020204" pitchFamily="34" charset="0"/>
                <a:cs typeface="Arial" panose="020B0604020202020204" pitchFamily="34" charset="0"/>
              </a:rPr>
              <a:t>Managing LOU: GMEI Utility (5493)</a:t>
            </a:r>
          </a:p>
          <a:p>
            <a:pPr marL="742950" lvl="1" indent="-285750">
              <a:buFontTx/>
              <a:buChar char="-"/>
            </a:pPr>
            <a:r>
              <a:rPr lang="en-US" dirty="0" smtClean="0">
                <a:latin typeface="Arial" panose="020B0604020202020204" pitchFamily="34" charset="0"/>
                <a:cs typeface="Arial" panose="020B0604020202020204" pitchFamily="34" charset="0"/>
              </a:rPr>
              <a:t>Legal Form: Corporation</a:t>
            </a:r>
          </a:p>
          <a:p>
            <a:pPr marL="742950" lvl="1" indent="-285750">
              <a:buFontTx/>
              <a:buChar char="-"/>
            </a:pPr>
            <a:r>
              <a:rPr lang="en-US" dirty="0" smtClean="0">
                <a:latin typeface="Arial" panose="020B0604020202020204" pitchFamily="34" charset="0"/>
                <a:cs typeface="Arial" panose="020B0604020202020204" pitchFamily="34" charset="0"/>
              </a:rPr>
              <a:t>Record State: Public_Sources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
        <p:nvSpPr>
          <p:cNvPr id="16" name="AutoShape 13"/>
          <p:cNvSpPr>
            <a:spLocks noChangeArrowheads="1"/>
          </p:cNvSpPr>
          <p:nvPr/>
        </p:nvSpPr>
        <p:spPr bwMode="auto">
          <a:xfrm>
            <a:off x="4603943" y="3008457"/>
            <a:ext cx="882457"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42</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 name="Text Box 9"/>
          <p:cNvSpPr txBox="1">
            <a:spLocks noChangeArrowheads="1"/>
          </p:cNvSpPr>
          <p:nvPr/>
        </p:nvSpPr>
        <p:spPr bwMode="auto">
          <a:xfrm>
            <a:off x="4421007" y="2494419"/>
            <a:ext cx="11939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Verification ID</a:t>
            </a:r>
            <a:br>
              <a:rPr lang="en-US" altLang="en-US" sz="1400" b="1" dirty="0" smtClean="0"/>
            </a:br>
            <a:r>
              <a:rPr lang="en-US" altLang="en-US" sz="1400" b="1" dirty="0" smtClean="0"/>
              <a:t>2 digits</a:t>
            </a:r>
            <a:endParaRPr lang="en-US" altLang="en-US" sz="1400" b="1" dirty="0"/>
          </a:p>
        </p:txBody>
      </p:sp>
      <p:sp>
        <p:nvSpPr>
          <p:cNvPr id="3" name="Slide Number Placeholder 2"/>
          <p:cNvSpPr>
            <a:spLocks noGrp="1"/>
          </p:cNvSpPr>
          <p:nvPr>
            <p:ph type="sldNum" sz="quarter" idx="12"/>
          </p:nvPr>
        </p:nvSpPr>
        <p:spPr/>
        <p:txBody>
          <a:bodyPr/>
          <a:lstStyle/>
          <a:p>
            <a:fld id="{32B40291-B281-49B5-BD58-69286E3507D4}" type="slidenum">
              <a:rPr lang="en-US" smtClean="0"/>
              <a:t>18</a:t>
            </a:fld>
            <a:endParaRPr lang="en-US" dirty="0"/>
          </a:p>
        </p:txBody>
      </p:sp>
    </p:spTree>
    <p:extLst>
      <p:ext uri="{BB962C8B-B14F-4D97-AF65-F5344CB8AC3E}">
        <p14:creationId xmlns:p14="http://schemas.microsoft.com/office/powerpoint/2010/main" val="8727832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fade">
                                      <p:cBhvr>
                                        <p:cTn id="7" dur="1000"/>
                                        <p:tgtEl>
                                          <p:spTgt spid="20493"/>
                                        </p:tgtEl>
                                      </p:cBhvr>
                                    </p:animEffect>
                                    <p:anim calcmode="lin" valueType="num">
                                      <p:cBhvr>
                                        <p:cTn id="8" dur="1000" fill="hold"/>
                                        <p:tgtEl>
                                          <p:spTgt spid="20493"/>
                                        </p:tgtEl>
                                        <p:attrNameLst>
                                          <p:attrName>ppt_x</p:attrName>
                                        </p:attrNameLst>
                                      </p:cBhvr>
                                      <p:tavLst>
                                        <p:tav tm="0">
                                          <p:val>
                                            <p:strVal val="#ppt_x"/>
                                          </p:val>
                                        </p:tav>
                                        <p:tav tm="100000">
                                          <p:val>
                                            <p:strVal val="#ppt_x"/>
                                          </p:val>
                                        </p:tav>
                                      </p:tavLst>
                                    </p:anim>
                                    <p:anim calcmode="lin" valueType="num">
                                      <p:cBhvr>
                                        <p:cTn id="9" dur="1000" fill="hold"/>
                                        <p:tgtEl>
                                          <p:spTgt spid="204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94"/>
                                        </p:tgtEl>
                                        <p:attrNameLst>
                                          <p:attrName>style.visibility</p:attrName>
                                        </p:attrNameLst>
                                      </p:cBhvr>
                                      <p:to>
                                        <p:strVal val="visible"/>
                                      </p:to>
                                    </p:set>
                                    <p:animEffect transition="in" filter="fade">
                                      <p:cBhvr>
                                        <p:cTn id="14" dur="1000"/>
                                        <p:tgtEl>
                                          <p:spTgt spid="20494"/>
                                        </p:tgtEl>
                                      </p:cBhvr>
                                    </p:animEffect>
                                    <p:anim calcmode="lin" valueType="num">
                                      <p:cBhvr>
                                        <p:cTn id="15" dur="1000" fill="hold"/>
                                        <p:tgtEl>
                                          <p:spTgt spid="20494"/>
                                        </p:tgtEl>
                                        <p:attrNameLst>
                                          <p:attrName>ppt_x</p:attrName>
                                        </p:attrNameLst>
                                      </p:cBhvr>
                                      <p:tavLst>
                                        <p:tav tm="0">
                                          <p:val>
                                            <p:strVal val="#ppt_x"/>
                                          </p:val>
                                        </p:tav>
                                        <p:tav tm="100000">
                                          <p:val>
                                            <p:strVal val="#ppt_x"/>
                                          </p:val>
                                        </p:tav>
                                      </p:tavLst>
                                    </p:anim>
                                    <p:anim calcmode="lin" valueType="num">
                                      <p:cBhvr>
                                        <p:cTn id="16" dur="1000" fill="hold"/>
                                        <p:tgtEl>
                                          <p:spTgt spid="204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96"/>
                                        </p:tgtEl>
                                        <p:attrNameLst>
                                          <p:attrName>style.visibility</p:attrName>
                                        </p:attrNameLst>
                                      </p:cBhvr>
                                      <p:to>
                                        <p:strVal val="visible"/>
                                      </p:to>
                                    </p:set>
                                    <p:animEffect transition="in" filter="fade">
                                      <p:cBhvr>
                                        <p:cTn id="28" dur="1000"/>
                                        <p:tgtEl>
                                          <p:spTgt spid="20496"/>
                                        </p:tgtEl>
                                      </p:cBhvr>
                                    </p:animEffect>
                                    <p:anim calcmode="lin" valueType="num">
                                      <p:cBhvr>
                                        <p:cTn id="29" dur="1000" fill="hold"/>
                                        <p:tgtEl>
                                          <p:spTgt spid="20496"/>
                                        </p:tgtEl>
                                        <p:attrNameLst>
                                          <p:attrName>ppt_x</p:attrName>
                                        </p:attrNameLst>
                                      </p:cBhvr>
                                      <p:tavLst>
                                        <p:tav tm="0">
                                          <p:val>
                                            <p:strVal val="#ppt_x"/>
                                          </p:val>
                                        </p:tav>
                                        <p:tav tm="100000">
                                          <p:val>
                                            <p:strVal val="#ppt_x"/>
                                          </p:val>
                                        </p:tav>
                                      </p:tavLst>
                                    </p:anim>
                                    <p:anim calcmode="lin" valueType="num">
                                      <p:cBhvr>
                                        <p:cTn id="30"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20494" grpId="0" animBg="1"/>
      <p:bldP spid="20496"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LEI and CUSIP requests</a:t>
            </a:r>
            <a:endParaRPr lang="en-US" dirty="0"/>
          </a:p>
        </p:txBody>
      </p:sp>
      <p:sp>
        <p:nvSpPr>
          <p:cNvPr id="8" name="Slide Number Placeholder 7"/>
          <p:cNvSpPr>
            <a:spLocks noGrp="1"/>
          </p:cNvSpPr>
          <p:nvPr>
            <p:ph type="sldNum" sz="quarter" idx="12"/>
          </p:nvPr>
        </p:nvSpPr>
        <p:spPr/>
        <p:txBody>
          <a:bodyPr/>
          <a:lstStyle/>
          <a:p>
            <a:fld id="{32B40291-B281-49B5-BD58-69286E3507D4}" type="slidenum">
              <a:rPr lang="en-US" smtClean="0"/>
              <a:t>19</a:t>
            </a:fld>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1066800"/>
            <a:ext cx="8315568" cy="4267200"/>
          </a:xfrm>
        </p:spPr>
      </p:pic>
    </p:spTree>
    <p:extLst>
      <p:ext uri="{BB962C8B-B14F-4D97-AF65-F5344CB8AC3E}">
        <p14:creationId xmlns:p14="http://schemas.microsoft.com/office/powerpoint/2010/main" val="1615005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Basics: Agenda</a:t>
            </a:r>
            <a:endParaRPr lang="en-US" dirty="0"/>
          </a:p>
        </p:txBody>
      </p:sp>
      <p:sp>
        <p:nvSpPr>
          <p:cNvPr id="3" name="Content Placeholder 2"/>
          <p:cNvSpPr>
            <a:spLocks noGrp="1"/>
          </p:cNvSpPr>
          <p:nvPr>
            <p:ph idx="1"/>
          </p:nvPr>
        </p:nvSpPr>
        <p:spPr>
          <a:xfrm>
            <a:off x="457200" y="914400"/>
            <a:ext cx="8534400" cy="5029200"/>
          </a:xfrm>
        </p:spPr>
        <p:txBody>
          <a:bodyPr>
            <a:normAutofit lnSpcReduction="10000"/>
          </a:bodyPr>
          <a:lstStyle/>
          <a:p>
            <a:pPr marL="228600" indent="-137160"/>
            <a:r>
              <a:rPr lang="en-US" dirty="0" smtClean="0"/>
              <a:t>History of CUSIP</a:t>
            </a:r>
            <a:br>
              <a:rPr lang="en-US" dirty="0" smtClean="0"/>
            </a:br>
            <a:endParaRPr lang="en-US" dirty="0" smtClean="0"/>
          </a:p>
          <a:p>
            <a:pPr marL="228600" indent="-137160"/>
            <a:r>
              <a:rPr lang="en-US" dirty="0" smtClean="0"/>
              <a:t>CUSIP Global Services Today</a:t>
            </a:r>
            <a:br>
              <a:rPr lang="en-US" dirty="0" smtClean="0"/>
            </a:br>
            <a:endParaRPr lang="en-US" dirty="0" smtClean="0"/>
          </a:p>
          <a:p>
            <a:pPr marL="228600" indent="-137160"/>
            <a:r>
              <a:rPr lang="en-US" dirty="0" smtClean="0"/>
              <a:t>A World of Standards</a:t>
            </a:r>
            <a:br>
              <a:rPr lang="en-US" dirty="0" smtClean="0"/>
            </a:br>
            <a:endParaRPr lang="en-US" dirty="0" smtClean="0"/>
          </a:p>
          <a:p>
            <a:pPr marL="228600" indent="-137160"/>
            <a:r>
              <a:rPr lang="en-US" dirty="0" smtClean="0"/>
              <a:t>Processes and Procedures</a:t>
            </a:r>
          </a:p>
          <a:p>
            <a:pPr marL="228600" indent="-137160"/>
            <a:endParaRPr lang="en-US" dirty="0"/>
          </a:p>
          <a:p>
            <a:pPr marL="228600" indent="-137160"/>
            <a:r>
              <a:rPr lang="en-US" dirty="0" smtClean="0"/>
              <a:t>Protecting the Data</a:t>
            </a:r>
            <a:endParaRPr lang="en-US" dirty="0"/>
          </a:p>
          <a:p>
            <a:pPr marL="228600" indent="-137160"/>
            <a:endParaRPr lang="en-US" dirty="0"/>
          </a:p>
          <a:p>
            <a:pPr marL="228600" indent="-137160"/>
            <a:r>
              <a:rPr lang="en-US" dirty="0" smtClean="0"/>
              <a:t>Data Distribution </a:t>
            </a:r>
          </a:p>
          <a:p>
            <a:pPr marL="228600" indent="-137160"/>
            <a:endParaRPr lang="en-US" dirty="0"/>
          </a:p>
          <a:p>
            <a:pPr marL="228600" indent="-137160"/>
            <a:r>
              <a:rPr lang="en-US" dirty="0" smtClean="0"/>
              <a:t>A Glimpse of the Future</a:t>
            </a:r>
          </a:p>
          <a:p>
            <a:pPr marL="228600" indent="-137160"/>
            <a:endParaRPr lang="en-US" dirty="0"/>
          </a:p>
        </p:txBody>
      </p:sp>
      <p:sp>
        <p:nvSpPr>
          <p:cNvPr id="5" name="Slide Number Placeholder 4"/>
          <p:cNvSpPr>
            <a:spLocks noGrp="1"/>
          </p:cNvSpPr>
          <p:nvPr>
            <p:ph type="sldNum" sz="quarter" idx="12"/>
          </p:nvPr>
        </p:nvSpPr>
        <p:spPr/>
        <p:txBody>
          <a:bodyPr/>
          <a:lstStyle/>
          <a:p>
            <a:fld id="{32B40291-B281-49B5-BD58-69286E3507D4}" type="slidenum">
              <a:rPr lang="en-US" smtClean="0"/>
              <a:t>2</a:t>
            </a:fld>
            <a:endParaRPr lang="en-US" dirty="0"/>
          </a:p>
        </p:txBody>
      </p:sp>
    </p:spTree>
    <p:extLst>
      <p:ext uri="{BB962C8B-B14F-4D97-AF65-F5344CB8AC3E}">
        <p14:creationId xmlns:p14="http://schemas.microsoft.com/office/powerpoint/2010/main" val="62082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Procedures</a:t>
            </a:r>
            <a:endParaRPr lang="en-US" dirty="0"/>
          </a:p>
        </p:txBody>
      </p:sp>
      <p:sp>
        <p:nvSpPr>
          <p:cNvPr id="3" name="Text Placeholder 2"/>
          <p:cNvSpPr>
            <a:spLocks noGrp="1"/>
          </p:cNvSpPr>
          <p:nvPr>
            <p:ph type="body" idx="1"/>
          </p:nvPr>
        </p:nvSpPr>
        <p:spPr>
          <a:xfrm>
            <a:off x="457200" y="1143000"/>
            <a:ext cx="4267200" cy="639762"/>
          </a:xfrm>
        </p:spPr>
        <p:txBody>
          <a:bodyPr>
            <a:normAutofit/>
          </a:bodyPr>
          <a:lstStyle/>
          <a:p>
            <a:r>
              <a:rPr lang="en-US" dirty="0" smtClean="0"/>
              <a:t>Criteria for Assigning a CUSIP </a:t>
            </a:r>
            <a:endParaRPr lang="en-US" dirty="0"/>
          </a:p>
        </p:txBody>
      </p:sp>
      <p:sp>
        <p:nvSpPr>
          <p:cNvPr id="4" name="Content Placeholder 3"/>
          <p:cNvSpPr>
            <a:spLocks noGrp="1"/>
          </p:cNvSpPr>
          <p:nvPr>
            <p:ph sz="half" idx="2"/>
          </p:nvPr>
        </p:nvSpPr>
        <p:spPr/>
        <p:txBody>
          <a:bodyPr>
            <a:normAutofit lnSpcReduction="10000"/>
          </a:bodyPr>
          <a:lstStyle/>
          <a:p>
            <a:pPr marL="228600" indent="-137160"/>
            <a:r>
              <a:rPr lang="en-US" dirty="0" smtClean="0"/>
              <a:t>Equity</a:t>
            </a:r>
          </a:p>
          <a:p>
            <a:pPr marL="571500" lvl="1" indent="-137160"/>
            <a:r>
              <a:rPr lang="en-US" dirty="0"/>
              <a:t> </a:t>
            </a:r>
            <a:r>
              <a:rPr lang="en-US" dirty="0" smtClean="0"/>
              <a:t>Public (unrestricted) equity offering by US or Canadian issuer</a:t>
            </a:r>
          </a:p>
          <a:p>
            <a:pPr marL="571500" lvl="1" indent="-137160"/>
            <a:r>
              <a:rPr lang="en-US" dirty="0"/>
              <a:t> Private (restricted) equity offering </a:t>
            </a:r>
            <a:r>
              <a:rPr lang="en-US" dirty="0" smtClean="0"/>
              <a:t>in </a:t>
            </a:r>
            <a:r>
              <a:rPr lang="en-US" dirty="0"/>
              <a:t>US </a:t>
            </a:r>
            <a:r>
              <a:rPr lang="en-US" dirty="0" smtClean="0"/>
              <a:t>by any issuer</a:t>
            </a:r>
            <a:endParaRPr lang="en-US" dirty="0"/>
          </a:p>
          <a:p>
            <a:pPr marL="1028700" lvl="2" indent="-137160"/>
            <a:r>
              <a:rPr lang="en-US" dirty="0"/>
              <a:t>Rule 144A or Regulation </a:t>
            </a:r>
            <a:r>
              <a:rPr lang="en-US" dirty="0" smtClean="0"/>
              <a:t>D</a:t>
            </a:r>
          </a:p>
          <a:p>
            <a:pPr marL="571500" lvl="1" indent="-137160"/>
            <a:r>
              <a:rPr lang="en-US" dirty="0"/>
              <a:t> </a:t>
            </a:r>
            <a:r>
              <a:rPr lang="en-US" dirty="0" smtClean="0"/>
              <a:t>American or Global Depositary Receipts (ADR/GDR)</a:t>
            </a:r>
          </a:p>
          <a:p>
            <a:pPr marL="1348740" lvl="3" indent="0">
              <a:buNone/>
            </a:pPr>
            <a:r>
              <a:rPr lang="en-US" dirty="0" smtClean="0"/>
              <a:t/>
            </a:r>
            <a:br>
              <a:rPr lang="en-US" dirty="0" smtClean="0"/>
            </a:br>
            <a:endParaRPr lang="en-US" dirty="0" smtClean="0"/>
          </a:p>
          <a:p>
            <a:pPr marL="228600" indent="-137160"/>
            <a:r>
              <a:rPr lang="en-US" dirty="0" smtClean="0"/>
              <a:t>Debt</a:t>
            </a:r>
          </a:p>
          <a:p>
            <a:pPr marL="571500" lvl="1" indent="-137160"/>
            <a:r>
              <a:rPr lang="en-US" dirty="0"/>
              <a:t> </a:t>
            </a:r>
            <a:r>
              <a:rPr lang="en-US" dirty="0" smtClean="0"/>
              <a:t>Public or private debt offering in US by any issuer</a:t>
            </a:r>
            <a:endParaRPr lang="en-US" dirty="0"/>
          </a:p>
          <a:p>
            <a:pPr marL="1028700" lvl="2" indent="-137160"/>
            <a:r>
              <a:rPr lang="en-US" dirty="0" smtClean="0"/>
              <a:t>SEC-registered, Rule 144A, or Regulation D</a:t>
            </a:r>
            <a:br>
              <a:rPr lang="en-US" dirty="0" smtClean="0"/>
            </a:br>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20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81000"/>
            <a:ext cx="2200428" cy="1524000"/>
          </a:xfrm>
          <a:prstGeom prst="rect">
            <a:avLst/>
          </a:prstGeom>
        </p:spPr>
      </p:pic>
    </p:spTree>
    <p:extLst>
      <p:ext uri="{BB962C8B-B14F-4D97-AF65-F5344CB8AC3E}">
        <p14:creationId xmlns:p14="http://schemas.microsoft.com/office/powerpoint/2010/main" val="4079220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Procedures</a:t>
            </a:r>
            <a:endParaRPr lang="en-US" dirty="0"/>
          </a:p>
        </p:txBody>
      </p:sp>
      <p:sp>
        <p:nvSpPr>
          <p:cNvPr id="3" name="Text Placeholder 2"/>
          <p:cNvSpPr>
            <a:spLocks noGrp="1"/>
          </p:cNvSpPr>
          <p:nvPr>
            <p:ph type="body" idx="1"/>
          </p:nvPr>
        </p:nvSpPr>
        <p:spPr>
          <a:xfrm>
            <a:off x="457200" y="1143000"/>
            <a:ext cx="4267200" cy="639762"/>
          </a:xfrm>
        </p:spPr>
        <p:txBody>
          <a:bodyPr>
            <a:normAutofit/>
          </a:bodyPr>
          <a:lstStyle/>
          <a:p>
            <a:r>
              <a:rPr lang="en-US" dirty="0" smtClean="0"/>
              <a:t>Criteria for Assigning a CINS </a:t>
            </a:r>
            <a:endParaRPr lang="en-US" dirty="0"/>
          </a:p>
        </p:txBody>
      </p:sp>
      <p:sp>
        <p:nvSpPr>
          <p:cNvPr id="4" name="Content Placeholder 3"/>
          <p:cNvSpPr>
            <a:spLocks noGrp="1"/>
          </p:cNvSpPr>
          <p:nvPr>
            <p:ph sz="half" idx="2"/>
          </p:nvPr>
        </p:nvSpPr>
        <p:spPr>
          <a:xfrm>
            <a:off x="381000" y="2057400"/>
            <a:ext cx="8305800" cy="3962399"/>
          </a:xfrm>
        </p:spPr>
        <p:txBody>
          <a:bodyPr>
            <a:normAutofit fontScale="92500"/>
          </a:bodyPr>
          <a:lstStyle/>
          <a:p>
            <a:pPr marL="228600" indent="-137160"/>
            <a:r>
              <a:rPr lang="en-US" dirty="0" smtClean="0"/>
              <a:t>Equity</a:t>
            </a:r>
          </a:p>
          <a:p>
            <a:pPr marL="571500" lvl="1" indent="-137160"/>
            <a:r>
              <a:rPr lang="en-US" dirty="0" smtClean="0"/>
              <a:t> Equity offered exclusively outside the US and Canada</a:t>
            </a:r>
          </a:p>
          <a:p>
            <a:pPr marL="1028700" lvl="2" indent="-137160"/>
            <a:r>
              <a:rPr lang="en-US" dirty="0" smtClean="0"/>
              <a:t>Reg S stock offering by US company on UK AIM Exchange or in Germany</a:t>
            </a:r>
          </a:p>
          <a:p>
            <a:pPr marL="571500" lvl="1" indent="-137160"/>
            <a:r>
              <a:rPr lang="en-US" dirty="0"/>
              <a:t> </a:t>
            </a:r>
            <a:r>
              <a:rPr lang="en-US" dirty="0" smtClean="0"/>
              <a:t>Public offering in US by non-US or Canadian issuer (except ADR/GDR)</a:t>
            </a:r>
            <a:endParaRPr lang="en-US" dirty="0"/>
          </a:p>
          <a:p>
            <a:pPr marL="1028700" lvl="2" indent="-137160"/>
            <a:r>
              <a:rPr lang="en-US" dirty="0" smtClean="0"/>
              <a:t>Cayman Islands, Bermuda, and British Virgin Islands</a:t>
            </a:r>
          </a:p>
          <a:p>
            <a:pPr marL="1348740" lvl="3" indent="0">
              <a:buNone/>
            </a:pPr>
            <a:endParaRPr lang="en-US" dirty="0" smtClean="0"/>
          </a:p>
          <a:p>
            <a:pPr marL="228600" indent="-137160"/>
            <a:r>
              <a:rPr lang="en-US" dirty="0" smtClean="0"/>
              <a:t>Debt</a:t>
            </a:r>
          </a:p>
          <a:p>
            <a:pPr marL="571500" lvl="1" indent="-137160"/>
            <a:r>
              <a:rPr lang="en-US" dirty="0"/>
              <a:t> </a:t>
            </a:r>
            <a:r>
              <a:rPr lang="en-US" dirty="0" smtClean="0"/>
              <a:t>Debt offered exclusively outside the US and Canada</a:t>
            </a:r>
            <a:endParaRPr lang="en-US" dirty="0"/>
          </a:p>
          <a:p>
            <a:pPr marL="1028700" lvl="2" indent="-137160"/>
            <a:r>
              <a:rPr lang="en-US" dirty="0" smtClean="0"/>
              <a:t>Eurobonds</a:t>
            </a:r>
          </a:p>
          <a:p>
            <a:pPr marL="1028700" lvl="2" indent="-137160"/>
            <a:r>
              <a:rPr lang="en-US" dirty="0" smtClean="0"/>
              <a:t>Regulation S (any issuer)</a:t>
            </a:r>
            <a:br>
              <a:rPr lang="en-US" dirty="0" smtClean="0"/>
            </a:br>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21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1" y="304801"/>
            <a:ext cx="1905000" cy="1905000"/>
          </a:xfrm>
          <a:prstGeom prst="rect">
            <a:avLst/>
          </a:prstGeom>
        </p:spPr>
      </p:pic>
    </p:spTree>
    <p:extLst>
      <p:ext uri="{BB962C8B-B14F-4D97-AF65-F5344CB8AC3E}">
        <p14:creationId xmlns:p14="http://schemas.microsoft.com/office/powerpoint/2010/main" val="3524336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Procedures</a:t>
            </a:r>
            <a:endParaRPr lang="en-US" dirty="0"/>
          </a:p>
        </p:txBody>
      </p:sp>
      <p:sp>
        <p:nvSpPr>
          <p:cNvPr id="3" name="Text Placeholder 2"/>
          <p:cNvSpPr>
            <a:spLocks noGrp="1"/>
          </p:cNvSpPr>
          <p:nvPr>
            <p:ph type="body" idx="1"/>
          </p:nvPr>
        </p:nvSpPr>
        <p:spPr>
          <a:xfrm>
            <a:off x="457200" y="914400"/>
            <a:ext cx="8229600" cy="639762"/>
          </a:xfrm>
        </p:spPr>
        <p:txBody>
          <a:bodyPr/>
          <a:lstStyle/>
          <a:p>
            <a:r>
              <a:rPr lang="en-US" dirty="0" smtClean="0"/>
              <a:t>General Procedures</a:t>
            </a:r>
            <a:endParaRPr lang="en-US" dirty="0"/>
          </a:p>
        </p:txBody>
      </p:sp>
      <p:sp>
        <p:nvSpPr>
          <p:cNvPr id="4" name="Content Placeholder 3"/>
          <p:cNvSpPr>
            <a:spLocks noGrp="1"/>
          </p:cNvSpPr>
          <p:nvPr>
            <p:ph sz="half" idx="2"/>
          </p:nvPr>
        </p:nvSpPr>
        <p:spPr>
          <a:xfrm>
            <a:off x="457200" y="1447800"/>
            <a:ext cx="8458200" cy="4419601"/>
          </a:xfrm>
        </p:spPr>
        <p:txBody>
          <a:bodyPr>
            <a:normAutofit fontScale="92500" lnSpcReduction="20000"/>
          </a:bodyPr>
          <a:lstStyle/>
          <a:p>
            <a:pPr marL="228600" indent="-137160"/>
            <a:r>
              <a:rPr lang="en-US" dirty="0" smtClean="0"/>
              <a:t>Requester selects appropriate template at </a:t>
            </a:r>
            <a:r>
              <a:rPr lang="en-US" dirty="0" smtClean="0">
                <a:hlinkClick r:id="rId2"/>
              </a:rPr>
              <a:t>www.cusip.com</a:t>
            </a:r>
            <a:endParaRPr lang="en-US" dirty="0" smtClean="0"/>
          </a:p>
          <a:p>
            <a:pPr marL="571500" lvl="1" indent="-137160"/>
            <a:r>
              <a:rPr lang="en-US" dirty="0"/>
              <a:t> </a:t>
            </a:r>
            <a:r>
              <a:rPr lang="en-US" dirty="0" smtClean="0"/>
              <a:t>Express service for processing in 1 hour or less</a:t>
            </a:r>
          </a:p>
          <a:p>
            <a:pPr marL="571500" lvl="1" indent="-137160"/>
            <a:r>
              <a:rPr lang="en-US" dirty="0"/>
              <a:t> </a:t>
            </a:r>
            <a:r>
              <a:rPr lang="en-US" dirty="0" smtClean="0"/>
              <a:t>REACH and FIRST mechanisms for large volume requesters</a:t>
            </a:r>
            <a:br>
              <a:rPr lang="en-US" dirty="0" smtClean="0"/>
            </a:br>
            <a:r>
              <a:rPr lang="en-US" dirty="0" smtClean="0"/>
              <a:t> </a:t>
            </a:r>
          </a:p>
          <a:p>
            <a:pPr marL="228600" indent="-137160"/>
            <a:r>
              <a:rPr lang="en-US" dirty="0" smtClean="0"/>
              <a:t>Must upload appropriate legal documentation</a:t>
            </a:r>
          </a:p>
          <a:p>
            <a:pPr marL="571500" lvl="1" indent="-137160"/>
            <a:r>
              <a:rPr lang="en-US" dirty="0"/>
              <a:t> </a:t>
            </a:r>
            <a:r>
              <a:rPr lang="en-US" dirty="0" smtClean="0"/>
              <a:t>Prospectus or Official Statement for new offerings (can be preliminary)</a:t>
            </a:r>
          </a:p>
          <a:p>
            <a:pPr marL="571500" lvl="1" indent="-137160"/>
            <a:r>
              <a:rPr lang="en-US" dirty="0"/>
              <a:t> </a:t>
            </a:r>
            <a:r>
              <a:rPr lang="en-US" dirty="0" smtClean="0"/>
              <a:t>Certificate of Amendment or similar for effecting corporate actions</a:t>
            </a:r>
            <a:br>
              <a:rPr lang="en-US" dirty="0" smtClean="0"/>
            </a:br>
            <a:endParaRPr lang="en-US" dirty="0" smtClean="0"/>
          </a:p>
          <a:p>
            <a:pPr marL="228600" indent="-137160"/>
            <a:r>
              <a:rPr lang="en-US" dirty="0" smtClean="0"/>
              <a:t>New offerings</a:t>
            </a:r>
          </a:p>
          <a:p>
            <a:pPr marL="571500" lvl="1" indent="-137160"/>
            <a:r>
              <a:rPr lang="en-US" dirty="0"/>
              <a:t> </a:t>
            </a:r>
            <a:r>
              <a:rPr lang="en-US" dirty="0" smtClean="0"/>
              <a:t>Public or Private</a:t>
            </a:r>
          </a:p>
          <a:p>
            <a:pPr marL="571500" lvl="1" indent="-137160"/>
            <a:r>
              <a:rPr lang="en-US" dirty="0" smtClean="0"/>
              <a:t> Pre-sale/pre-trade</a:t>
            </a:r>
            <a:br>
              <a:rPr lang="en-US" dirty="0" smtClean="0"/>
            </a:br>
            <a:endParaRPr lang="en-US" dirty="0" smtClean="0"/>
          </a:p>
          <a:p>
            <a:pPr marL="228600" indent="-137160"/>
            <a:r>
              <a:rPr lang="en-US" dirty="0" smtClean="0"/>
              <a:t>Corporate Actions</a:t>
            </a:r>
            <a:endParaRPr lang="en-US" dirty="0"/>
          </a:p>
          <a:p>
            <a:pPr marL="571500" lvl="1" indent="-137160"/>
            <a:r>
              <a:rPr lang="en-US" dirty="0"/>
              <a:t> </a:t>
            </a:r>
            <a:r>
              <a:rPr lang="en-US" dirty="0" smtClean="0"/>
              <a:t>Name change, merger, reorganization, Chapter 11 or </a:t>
            </a:r>
            <a:r>
              <a:rPr lang="en-US" dirty="0"/>
              <a:t>r</a:t>
            </a:r>
            <a:r>
              <a:rPr lang="en-US" dirty="0" smtClean="0"/>
              <a:t>everse </a:t>
            </a:r>
            <a:r>
              <a:rPr lang="en-US" dirty="0"/>
              <a:t>s</a:t>
            </a:r>
            <a:r>
              <a:rPr lang="en-US" dirty="0" smtClean="0"/>
              <a:t>tock split</a:t>
            </a:r>
          </a:p>
          <a:p>
            <a:pPr marL="434340" lvl="1" indent="0">
              <a:buNone/>
            </a:pPr>
            <a:endParaRPr lang="en-US" dirty="0"/>
          </a:p>
        </p:txBody>
      </p:sp>
      <p:sp>
        <p:nvSpPr>
          <p:cNvPr id="8" name="Slide Number Placeholder 7"/>
          <p:cNvSpPr>
            <a:spLocks noGrp="1"/>
          </p:cNvSpPr>
          <p:nvPr>
            <p:ph type="sldNum" sz="quarter" idx="12"/>
          </p:nvPr>
        </p:nvSpPr>
        <p:spPr/>
        <p:txBody>
          <a:bodyPr/>
          <a:lstStyle/>
          <a:p>
            <a:fld id="{32B40291-B281-49B5-BD58-69286E3507D4}" type="slidenum">
              <a:rPr lang="en-US" smtClean="0"/>
              <a:t>22</a:t>
            </a:fld>
            <a:endParaRPr lang="en-US" dirty="0"/>
          </a:p>
        </p:txBody>
      </p:sp>
    </p:spTree>
    <p:extLst>
      <p:ext uri="{BB962C8B-B14F-4D97-AF65-F5344CB8AC3E}">
        <p14:creationId xmlns:p14="http://schemas.microsoft.com/office/powerpoint/2010/main" val="380995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Procedures: Request Workflow</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1071233"/>
            <a:ext cx="6948209" cy="4796167"/>
          </a:xfrm>
        </p:spPr>
      </p:pic>
      <p:sp>
        <p:nvSpPr>
          <p:cNvPr id="8" name="Slide Number Placeholder 7"/>
          <p:cNvSpPr>
            <a:spLocks noGrp="1"/>
          </p:cNvSpPr>
          <p:nvPr>
            <p:ph type="sldNum" sz="quarter" idx="12"/>
          </p:nvPr>
        </p:nvSpPr>
        <p:spPr/>
        <p:txBody>
          <a:bodyPr/>
          <a:lstStyle/>
          <a:p>
            <a:fld id="{32B40291-B281-49B5-BD58-69286E3507D4}" type="slidenum">
              <a:rPr lang="en-US" smtClean="0"/>
              <a:t>23</a:t>
            </a:fld>
            <a:endParaRPr lang="en-US" dirty="0"/>
          </a:p>
        </p:txBody>
      </p:sp>
    </p:spTree>
    <p:extLst>
      <p:ext uri="{BB962C8B-B14F-4D97-AF65-F5344CB8AC3E}">
        <p14:creationId xmlns:p14="http://schemas.microsoft.com/office/powerpoint/2010/main" val="2015923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High Volume Requesters</a:t>
            </a:r>
            <a:endParaRPr lang="en-US" dirty="0"/>
          </a:p>
        </p:txBody>
      </p:sp>
      <p:sp>
        <p:nvSpPr>
          <p:cNvPr id="8" name="Slide Number Placeholder 7"/>
          <p:cNvSpPr>
            <a:spLocks noGrp="1"/>
          </p:cNvSpPr>
          <p:nvPr>
            <p:ph type="sldNum" sz="quarter" idx="12"/>
          </p:nvPr>
        </p:nvSpPr>
        <p:spPr/>
        <p:txBody>
          <a:bodyPr/>
          <a:lstStyle/>
          <a:p>
            <a:fld id="{32B40291-B281-49B5-BD58-69286E3507D4}" type="slidenum">
              <a:rPr lang="en-US" smtClean="0"/>
              <a:t>24</a:t>
            </a:fld>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16775" y="2057400"/>
            <a:ext cx="5234250" cy="4028385"/>
          </a:xfrm>
        </p:spPr>
      </p:pic>
      <p:sp>
        <p:nvSpPr>
          <p:cNvPr id="5" name="TextBox 4"/>
          <p:cNvSpPr txBox="1"/>
          <p:nvPr/>
        </p:nvSpPr>
        <p:spPr>
          <a:xfrm>
            <a:off x="533400" y="838200"/>
            <a:ext cx="8001000" cy="1477328"/>
          </a:xfrm>
          <a:prstGeom prst="rect">
            <a:avLst/>
          </a:prstGeom>
          <a:noFill/>
        </p:spPr>
        <p:txBody>
          <a:bodyPr wrap="square" rtlCol="0">
            <a:spAutoFit/>
          </a:bodyPr>
          <a:lstStyle/>
          <a:p>
            <a:pPr marL="285750" indent="-28575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CUSIP REACH allows retail CD </a:t>
            </a:r>
            <a:r>
              <a:rPr lang="en-US" dirty="0">
                <a:latin typeface="Arial" panose="020B0604020202020204" pitchFamily="34" charset="0"/>
                <a:cs typeface="Arial" panose="020B0604020202020204" pitchFamily="34" charset="0"/>
              </a:rPr>
              <a:t>brokers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request CUSIP numbers </a:t>
            </a:r>
            <a:r>
              <a:rPr lang="en-US" dirty="0" smtClean="0">
                <a:latin typeface="Arial" panose="020B0604020202020204" pitchFamily="34" charset="0"/>
                <a:cs typeface="Arial" panose="020B0604020202020204" pitchFamily="34" charset="0"/>
              </a:rPr>
              <a:t>electronically</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CUSIP </a:t>
            </a:r>
            <a:r>
              <a:rPr lang="en-US" dirty="0">
                <a:latin typeface="Arial" panose="020B0604020202020204" pitchFamily="34" charset="0"/>
                <a:cs typeface="Arial" panose="020B0604020202020204" pitchFamily="34" charset="0"/>
              </a:rPr>
              <a:t>FIRST lets requesters “fast-track” new bulk CUSIP identifier issuance </a:t>
            </a:r>
          </a:p>
          <a:p>
            <a:endParaRPr lang="en-US" dirty="0"/>
          </a:p>
        </p:txBody>
      </p:sp>
    </p:spTree>
    <p:extLst>
      <p:ext uri="{BB962C8B-B14F-4D97-AF65-F5344CB8AC3E}">
        <p14:creationId xmlns:p14="http://schemas.microsoft.com/office/powerpoint/2010/main" val="2522586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3810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l" eaLnBrk="1" hangingPunct="1"/>
            <a:r>
              <a:rPr lang="en-US" altLang="en-US" dirty="0" smtClean="0">
                <a:ea typeface="ＭＳ Ｐゴシック" pitchFamily="34" charset="-128"/>
              </a:rPr>
              <a:t>Processes and Procedures: Sample CUSIP</a:t>
            </a:r>
            <a:endParaRPr lang="en-US" altLang="en-US" b="1" dirty="0" smtClean="0">
              <a:ea typeface="ＭＳ Ｐゴシック" pitchFamily="34" charset="-128"/>
            </a:endParaRPr>
          </a:p>
        </p:txBody>
      </p:sp>
      <p:sp>
        <p:nvSpPr>
          <p:cNvPr id="31747" name="Rectangle 4"/>
          <p:cNvSpPr>
            <a:spLocks noChangeArrowheads="1"/>
          </p:cNvSpPr>
          <p:nvPr/>
        </p:nvSpPr>
        <p:spPr bwMode="auto">
          <a:xfrm>
            <a:off x="457200" y="1124959"/>
            <a:ext cx="8383588" cy="44207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b"/>
          <a:lstStyle>
            <a:lvl1pPr marL="1139825" indent="-230188" eaLnBrk="0" hangingPunct="0">
              <a:defRPr sz="1200">
                <a:solidFill>
                  <a:schemeClr val="tx1"/>
                </a:solidFill>
                <a:latin typeface="Arial" charset="0"/>
              </a:defRPr>
            </a:lvl1pPr>
            <a:lvl2pPr marL="1544638" indent="-290513"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909637" indent="0">
              <a:lnSpc>
                <a:spcPct val="90000"/>
              </a:lnSpc>
              <a:spcBef>
                <a:spcPct val="50000"/>
              </a:spcBef>
              <a:buClr>
                <a:srgbClr val="232C3A"/>
              </a:buClr>
            </a:pPr>
            <a:r>
              <a:rPr lang="en-US" altLang="en-US" sz="1800" dirty="0" smtClean="0"/>
              <a:t/>
            </a:r>
            <a:br>
              <a:rPr lang="en-US" altLang="en-US" sz="1800" dirty="0" smtClean="0"/>
            </a:br>
            <a:endParaRPr lang="en-US" altLang="en-US" sz="1800" dirty="0"/>
          </a:p>
        </p:txBody>
      </p:sp>
      <p:sp>
        <p:nvSpPr>
          <p:cNvPr id="31748" name="AutoShape 5"/>
          <p:cNvSpPr>
            <a:spLocks noChangeArrowheads="1"/>
          </p:cNvSpPr>
          <p:nvPr/>
        </p:nvSpPr>
        <p:spPr bwMode="auto">
          <a:xfrm>
            <a:off x="1523999" y="3017838"/>
            <a:ext cx="5241925" cy="420687"/>
          </a:xfrm>
          <a:prstGeom prst="rightArrow">
            <a:avLst>
              <a:gd name="adj1" fmla="val 36602"/>
              <a:gd name="adj2" fmla="val 123379"/>
            </a:avLst>
          </a:prstGeom>
          <a:solidFill>
            <a:srgbClr val="0070C0"/>
          </a:solidFill>
          <a:ln w="9525">
            <a:solidFill>
              <a:srgbClr val="4F5660"/>
            </a:solidFill>
            <a:miter lim="800000"/>
            <a:headEnd/>
            <a:tailEnd/>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US" altLang="en-US" dirty="0"/>
          </a:p>
        </p:txBody>
      </p:sp>
      <p:sp>
        <p:nvSpPr>
          <p:cNvPr id="31749" name="Text Box 6"/>
          <p:cNvSpPr txBox="1">
            <a:spLocks noChangeArrowheads="1"/>
          </p:cNvSpPr>
          <p:nvPr/>
        </p:nvSpPr>
        <p:spPr bwMode="auto">
          <a:xfrm>
            <a:off x="3280568" y="1221343"/>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800" b="1" dirty="0" smtClean="0">
                <a:solidFill>
                  <a:srgbClr val="4F5660"/>
                </a:solidFill>
              </a:rPr>
              <a:t>Structure of a CUSIP</a:t>
            </a:r>
            <a:endParaRPr lang="en-US" altLang="en-US" sz="1800" b="1" dirty="0">
              <a:solidFill>
                <a:srgbClr val="4F5660"/>
              </a:solidFill>
            </a:endParaRPr>
          </a:p>
        </p:txBody>
      </p:sp>
      <p:sp>
        <p:nvSpPr>
          <p:cNvPr id="31750" name="Text Box 7"/>
          <p:cNvSpPr txBox="1">
            <a:spLocks noChangeArrowheads="1"/>
          </p:cNvSpPr>
          <p:nvPr/>
        </p:nvSpPr>
        <p:spPr bwMode="auto">
          <a:xfrm>
            <a:off x="850900" y="1590675"/>
            <a:ext cx="7369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600" b="1" i="1" dirty="0"/>
              <a:t>CGS provides a 9-character standard CUSIP identifier for issuers and their financial instruments offered in the U.S. and Canada</a:t>
            </a:r>
          </a:p>
          <a:p>
            <a:pPr algn="ctr"/>
            <a:endParaRPr lang="en-US" altLang="en-US" sz="1600" b="1" i="1" dirty="0"/>
          </a:p>
        </p:txBody>
      </p:sp>
      <p:sp>
        <p:nvSpPr>
          <p:cNvPr id="31751" name="Text Box 8"/>
          <p:cNvSpPr txBox="1">
            <a:spLocks noChangeArrowheads="1"/>
          </p:cNvSpPr>
          <p:nvPr/>
        </p:nvSpPr>
        <p:spPr bwMode="auto">
          <a:xfrm>
            <a:off x="2384425" y="2171700"/>
            <a:ext cx="43437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500" b="1" dirty="0">
                <a:solidFill>
                  <a:srgbClr val="0070C0"/>
                </a:solidFill>
              </a:rPr>
              <a:t>Example:  Amazon.com </a:t>
            </a:r>
            <a:r>
              <a:rPr lang="en-US" altLang="en-US" sz="1500" b="1" dirty="0" smtClean="0">
                <a:solidFill>
                  <a:srgbClr val="0070C0"/>
                </a:solidFill>
              </a:rPr>
              <a:t>Inc. </a:t>
            </a:r>
            <a:r>
              <a:rPr lang="en-US" altLang="en-US" sz="1500" b="1" dirty="0">
                <a:solidFill>
                  <a:srgbClr val="0070C0"/>
                </a:solidFill>
              </a:rPr>
              <a:t>– Common Stock</a:t>
            </a:r>
          </a:p>
        </p:txBody>
      </p:sp>
      <p:sp>
        <p:nvSpPr>
          <p:cNvPr id="31752" name="Text Box 9"/>
          <p:cNvSpPr txBox="1">
            <a:spLocks noChangeArrowheads="1"/>
          </p:cNvSpPr>
          <p:nvPr/>
        </p:nvSpPr>
        <p:spPr bwMode="auto">
          <a:xfrm>
            <a:off x="1233318" y="2494419"/>
            <a:ext cx="527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Issuer</a:t>
            </a:r>
            <a:r>
              <a:rPr lang="en-US" altLang="en-US" sz="1400" b="1" dirty="0"/>
              <a:t/>
            </a:r>
            <a:br>
              <a:rPr lang="en-US" altLang="en-US" sz="1400" b="1" dirty="0"/>
            </a:br>
            <a:r>
              <a:rPr lang="en-US" altLang="en-US" sz="1400" b="1" dirty="0"/>
              <a:t>6</a:t>
            </a:r>
            <a:r>
              <a:rPr lang="en-US" altLang="en-US" sz="1400" b="1" dirty="0" smtClean="0"/>
              <a:t> char</a:t>
            </a:r>
            <a:endParaRPr lang="en-US" altLang="en-US" sz="1400" b="1" dirty="0"/>
          </a:p>
        </p:txBody>
      </p:sp>
      <p:sp>
        <p:nvSpPr>
          <p:cNvPr id="31753" name="Text Box 10"/>
          <p:cNvSpPr txBox="1">
            <a:spLocks noChangeArrowheads="1"/>
          </p:cNvSpPr>
          <p:nvPr/>
        </p:nvSpPr>
        <p:spPr bwMode="auto">
          <a:xfrm>
            <a:off x="3016875" y="2494419"/>
            <a:ext cx="5273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Issue</a:t>
            </a:r>
            <a:r>
              <a:rPr lang="en-US" altLang="en-US" sz="1400" b="1" dirty="0"/>
              <a:t/>
            </a:r>
            <a:br>
              <a:rPr lang="en-US" altLang="en-US" sz="1400" b="1" dirty="0"/>
            </a:br>
            <a:r>
              <a:rPr lang="en-US" altLang="en-US" sz="1400" b="1" dirty="0"/>
              <a:t>2</a:t>
            </a:r>
            <a:r>
              <a:rPr lang="en-US" altLang="en-US" sz="1400" b="1" dirty="0" smtClean="0"/>
              <a:t> char</a:t>
            </a:r>
            <a:endParaRPr lang="en-US" altLang="en-US" sz="1400" b="1" dirty="0"/>
          </a:p>
        </p:txBody>
      </p:sp>
      <p:sp>
        <p:nvSpPr>
          <p:cNvPr id="31754" name="Text Box 11"/>
          <p:cNvSpPr txBox="1">
            <a:spLocks noChangeArrowheads="1"/>
          </p:cNvSpPr>
          <p:nvPr/>
        </p:nvSpPr>
        <p:spPr bwMode="auto">
          <a:xfrm>
            <a:off x="4570516" y="2494876"/>
            <a:ext cx="963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Check digit</a:t>
            </a:r>
            <a:br>
              <a:rPr lang="en-US" altLang="en-US" sz="1400" b="1" dirty="0" smtClean="0"/>
            </a:br>
            <a:r>
              <a:rPr lang="en-US" altLang="en-US" sz="1400" b="1" dirty="0" smtClean="0"/>
              <a:t>1 digit</a:t>
            </a:r>
            <a:endParaRPr lang="en-US" altLang="en-US" sz="1400" b="1" dirty="0"/>
          </a:p>
        </p:txBody>
      </p:sp>
      <p:sp>
        <p:nvSpPr>
          <p:cNvPr id="31755" name="Text Box 12"/>
          <p:cNvSpPr txBox="1">
            <a:spLocks noChangeArrowheads="1"/>
          </p:cNvSpPr>
          <p:nvPr/>
        </p:nvSpPr>
        <p:spPr bwMode="auto">
          <a:xfrm>
            <a:off x="6969646" y="2708503"/>
            <a:ext cx="12054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Unique CUSIP</a:t>
            </a:r>
            <a:endParaRPr lang="en-US" altLang="en-US" sz="1400" b="1" dirty="0"/>
          </a:p>
        </p:txBody>
      </p:sp>
      <p:sp>
        <p:nvSpPr>
          <p:cNvPr id="20493" name="AutoShape 13"/>
          <p:cNvSpPr>
            <a:spLocks noChangeArrowheads="1"/>
          </p:cNvSpPr>
          <p:nvPr/>
        </p:nvSpPr>
        <p:spPr bwMode="auto">
          <a:xfrm>
            <a:off x="688975" y="2984500"/>
            <a:ext cx="161607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023135</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4" name="AutoShape 14"/>
          <p:cNvSpPr>
            <a:spLocks noChangeArrowheads="1"/>
          </p:cNvSpPr>
          <p:nvPr/>
        </p:nvSpPr>
        <p:spPr bwMode="auto">
          <a:xfrm>
            <a:off x="2665413" y="2984500"/>
            <a:ext cx="1374774"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10</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5" name="AutoShape 15"/>
          <p:cNvSpPr>
            <a:spLocks noChangeArrowheads="1"/>
          </p:cNvSpPr>
          <p:nvPr/>
        </p:nvSpPr>
        <p:spPr bwMode="auto">
          <a:xfrm>
            <a:off x="4412455" y="2984500"/>
            <a:ext cx="127952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a:t>
            </a:r>
          </a:p>
        </p:txBody>
      </p:sp>
      <p:sp>
        <p:nvSpPr>
          <p:cNvPr id="20496" name="AutoShape 16"/>
          <p:cNvSpPr>
            <a:spLocks noChangeArrowheads="1"/>
          </p:cNvSpPr>
          <p:nvPr/>
        </p:nvSpPr>
        <p:spPr bwMode="auto">
          <a:xfrm>
            <a:off x="6765925" y="2984500"/>
            <a:ext cx="1616075" cy="508000"/>
          </a:xfrm>
          <a:prstGeom prst="bevel">
            <a:avLst>
              <a:gd name="adj" fmla="val 4417"/>
            </a:avLst>
          </a:prstGeom>
          <a:solidFill>
            <a:srgbClr val="0070C0"/>
          </a:solidFill>
          <a:ln w="3175">
            <a:solidFill>
              <a:srgbClr val="FFFF0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023135106</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722312" y="3520209"/>
            <a:ext cx="1549400" cy="2025505"/>
          </a:xfrm>
          <a:prstGeom prst="rect">
            <a:avLst/>
          </a:prstGeom>
          <a:solidFill>
            <a:schemeClr val="bg1">
              <a:lumMod val="95000"/>
            </a:schemeClr>
          </a:solidFill>
          <a:ln>
            <a:noFill/>
          </a:ln>
          <a:extLst/>
        </p:spPr>
        <p:txBody>
          <a:bodyPr lIns="18288" rIns="0" bIns="0"/>
          <a:lstStyle>
            <a:lvl1pPr eaLnBrk="0" hangingPunct="0">
              <a:defRPr sz="1200">
                <a:solidFill>
                  <a:schemeClr val="tx1"/>
                </a:solidFill>
                <a:latin typeface="Arial" charset="0"/>
              </a:defRPr>
            </a:lvl1pPr>
            <a:lvl2pPr marL="223838" indent="-109538" eaLnBrk="0" hangingPunct="0">
              <a:defRPr sz="1200">
                <a:solidFill>
                  <a:schemeClr val="tx1"/>
                </a:solidFill>
                <a:latin typeface="Arial" charset="0"/>
              </a:defRPr>
            </a:lvl2pPr>
            <a:lvl3pPr marL="450850" indent="-112713"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285750" lvl="1" indent="-171450" eaLnBrk="1" hangingPunct="1">
              <a:lnSpc>
                <a:spcPct val="85000"/>
              </a:lnSpc>
              <a:spcBef>
                <a:spcPct val="25000"/>
              </a:spcBef>
              <a:buFont typeface="Arial" panose="020B0604020202020204" pitchFamily="34" charset="0"/>
              <a:buChar char="•"/>
            </a:pPr>
            <a:r>
              <a:rPr lang="en-US" altLang="en-US" sz="1100" dirty="0" smtClean="0"/>
              <a:t>Identifies </a:t>
            </a:r>
            <a:r>
              <a:rPr lang="en-US" altLang="en-US" sz="1100" dirty="0"/>
              <a:t>the unique name of the:</a:t>
            </a:r>
          </a:p>
          <a:p>
            <a:pPr lvl="2" eaLnBrk="1" hangingPunct="1">
              <a:lnSpc>
                <a:spcPct val="85000"/>
              </a:lnSpc>
              <a:spcBef>
                <a:spcPct val="25000"/>
              </a:spcBef>
              <a:buFont typeface="TIMES" pitchFamily="18" charset="0"/>
              <a:buChar char="–"/>
            </a:pPr>
            <a:r>
              <a:rPr lang="en-US" altLang="en-US" sz="1100" dirty="0" smtClean="0"/>
              <a:t>Entity</a:t>
            </a:r>
            <a:endParaRPr lang="en-US" altLang="en-US" sz="1100" dirty="0"/>
          </a:p>
          <a:p>
            <a:pPr lvl="2" eaLnBrk="1" hangingPunct="1">
              <a:lnSpc>
                <a:spcPct val="85000"/>
              </a:lnSpc>
              <a:spcBef>
                <a:spcPct val="25000"/>
              </a:spcBef>
              <a:buFont typeface="TIMES" pitchFamily="18" charset="0"/>
              <a:buChar char="–"/>
            </a:pPr>
            <a:r>
              <a:rPr lang="en-US" altLang="en-US" sz="1100" dirty="0"/>
              <a:t>Municipality</a:t>
            </a:r>
          </a:p>
          <a:p>
            <a:pPr lvl="2" eaLnBrk="1" hangingPunct="1">
              <a:lnSpc>
                <a:spcPct val="85000"/>
              </a:lnSpc>
              <a:spcBef>
                <a:spcPct val="25000"/>
              </a:spcBef>
              <a:buFont typeface="TIMES" pitchFamily="18" charset="0"/>
              <a:buChar char="–"/>
            </a:pPr>
            <a:r>
              <a:rPr lang="en-US" altLang="en-US" sz="1100" dirty="0"/>
              <a:t>Government agency</a:t>
            </a:r>
          </a:p>
          <a:p>
            <a:pPr lvl="1" eaLnBrk="1" hangingPunct="1">
              <a:lnSpc>
                <a:spcPct val="85000"/>
              </a:lnSpc>
              <a:spcBef>
                <a:spcPct val="25000"/>
              </a:spcBef>
              <a:buFont typeface="TIMES" pitchFamily="18" charset="0"/>
              <a:buChar char="•"/>
            </a:pPr>
            <a:r>
              <a:rPr lang="en-US" altLang="en-US" sz="1100" dirty="0"/>
              <a:t>A hierarchical alpha numeric convention linked to alphabetic issuer name </a:t>
            </a:r>
          </a:p>
        </p:txBody>
      </p:sp>
      <p:sp>
        <p:nvSpPr>
          <p:cNvPr id="18" name="Rectangle 13"/>
          <p:cNvSpPr>
            <a:spLocks noChangeArrowheads="1"/>
          </p:cNvSpPr>
          <p:nvPr/>
        </p:nvSpPr>
        <p:spPr bwMode="auto">
          <a:xfrm>
            <a:off x="2665412" y="3520209"/>
            <a:ext cx="1374775" cy="2025505"/>
          </a:xfrm>
          <a:prstGeom prst="rect">
            <a:avLst/>
          </a:prstGeom>
          <a:solidFill>
            <a:schemeClr val="bg1">
              <a:lumMod val="95000"/>
            </a:schemeClr>
          </a:solidFill>
          <a:ln>
            <a:noFill/>
          </a:ln>
          <a:extLst/>
        </p:spPr>
        <p:txBody>
          <a:bodyPr lIns="18288" rIns="18288" bIns="0"/>
          <a:lstStyle>
            <a:lvl1pPr eaLnBrk="0" hangingPunct="0">
              <a:defRPr sz="1200">
                <a:solidFill>
                  <a:schemeClr val="tx1"/>
                </a:solidFill>
                <a:latin typeface="Arial" charset="0"/>
              </a:defRPr>
            </a:lvl1pPr>
            <a:lvl2pPr marL="223838" indent="-109538" eaLnBrk="0" hangingPunct="0">
              <a:defRPr sz="1200">
                <a:solidFill>
                  <a:schemeClr val="tx1"/>
                </a:solidFill>
                <a:latin typeface="Arial" charset="0"/>
              </a:defRPr>
            </a:lvl2pPr>
            <a:lvl3pPr marL="450850" indent="-112713"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285750" lvl="1" indent="-171450" eaLnBrk="1" hangingPunct="1">
              <a:lnSpc>
                <a:spcPct val="85000"/>
              </a:lnSpc>
              <a:spcBef>
                <a:spcPct val="25000"/>
              </a:spcBef>
              <a:buFont typeface="Arial" panose="020B0604020202020204" pitchFamily="34" charset="0"/>
              <a:buChar char="•"/>
            </a:pPr>
            <a:r>
              <a:rPr lang="en-US" altLang="en-US" sz="1100" dirty="0" smtClean="0"/>
              <a:t>Identifies </a:t>
            </a:r>
            <a:r>
              <a:rPr lang="en-US" altLang="en-US" sz="1100" dirty="0"/>
              <a:t>the type of instrument:</a:t>
            </a:r>
          </a:p>
          <a:p>
            <a:pPr lvl="2" eaLnBrk="1" hangingPunct="1">
              <a:lnSpc>
                <a:spcPct val="85000"/>
              </a:lnSpc>
              <a:spcBef>
                <a:spcPct val="25000"/>
              </a:spcBef>
              <a:buFont typeface="TIMES" pitchFamily="18" charset="0"/>
              <a:buChar char="–"/>
            </a:pPr>
            <a:r>
              <a:rPr lang="en-US" altLang="en-US" sz="1100" dirty="0"/>
              <a:t> Equity</a:t>
            </a:r>
          </a:p>
          <a:p>
            <a:pPr lvl="2" eaLnBrk="1" hangingPunct="1">
              <a:lnSpc>
                <a:spcPct val="85000"/>
              </a:lnSpc>
              <a:spcBef>
                <a:spcPct val="25000"/>
              </a:spcBef>
              <a:buFont typeface="TIMES" pitchFamily="18" charset="0"/>
              <a:buChar char="–"/>
            </a:pPr>
            <a:r>
              <a:rPr lang="en-US" altLang="en-US" sz="1100" dirty="0"/>
              <a:t> Debt</a:t>
            </a:r>
          </a:p>
          <a:p>
            <a:pPr lvl="1" eaLnBrk="1" hangingPunct="1">
              <a:lnSpc>
                <a:spcPct val="85000"/>
              </a:lnSpc>
              <a:spcBef>
                <a:spcPct val="25000"/>
              </a:spcBef>
              <a:buFont typeface="TIMES" pitchFamily="18" charset="0"/>
              <a:buChar char="•"/>
            </a:pPr>
            <a:r>
              <a:rPr lang="en-US" altLang="en-US" sz="1100" dirty="0"/>
              <a:t>Uniquely identifies the issue within the issuer</a:t>
            </a:r>
          </a:p>
          <a:p>
            <a:pPr lvl="1" eaLnBrk="1" hangingPunct="1">
              <a:lnSpc>
                <a:spcPct val="85000"/>
              </a:lnSpc>
              <a:spcBef>
                <a:spcPct val="25000"/>
              </a:spcBef>
              <a:buFont typeface="TIMES" pitchFamily="18" charset="0"/>
              <a:buChar char="•"/>
            </a:pPr>
            <a:r>
              <a:rPr lang="en-US" altLang="en-US" sz="1100" dirty="0"/>
              <a:t>A hierarchical alpha numeric convention</a:t>
            </a:r>
          </a:p>
        </p:txBody>
      </p:sp>
      <p:sp>
        <p:nvSpPr>
          <p:cNvPr id="19" name="Rectangle 14"/>
          <p:cNvSpPr>
            <a:spLocks noChangeArrowheads="1"/>
          </p:cNvSpPr>
          <p:nvPr/>
        </p:nvSpPr>
        <p:spPr bwMode="auto">
          <a:xfrm>
            <a:off x="4412455" y="3492500"/>
            <a:ext cx="1279525" cy="2053214"/>
          </a:xfrm>
          <a:prstGeom prst="rect">
            <a:avLst/>
          </a:prstGeom>
          <a:solidFill>
            <a:schemeClr val="bg1">
              <a:lumMod val="95000"/>
            </a:schemeClr>
          </a:solidFill>
          <a:ln>
            <a:noFill/>
          </a:ln>
          <a:extLst/>
        </p:spPr>
        <p:txBody>
          <a:bodyPr lIns="18288" rIns="18288" bIns="0"/>
          <a:lstStyle>
            <a:lvl1pPr eaLnBrk="0" hangingPunct="0">
              <a:defRPr sz="1200">
                <a:solidFill>
                  <a:schemeClr val="tx1"/>
                </a:solidFill>
                <a:latin typeface="Arial" charset="0"/>
              </a:defRPr>
            </a:lvl1pPr>
            <a:lvl2pPr marL="223838" indent="-109538"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171450" indent="-171450" eaLnBrk="1" hangingPunct="1">
              <a:lnSpc>
                <a:spcPct val="85000"/>
              </a:lnSpc>
              <a:spcBef>
                <a:spcPct val="25000"/>
              </a:spcBef>
              <a:buFont typeface="Arial" panose="020B0604020202020204" pitchFamily="34" charset="0"/>
              <a:buChar char="•"/>
            </a:pPr>
            <a:r>
              <a:rPr lang="en-US" altLang="en-US" sz="1100" dirty="0" smtClean="0"/>
              <a:t>A </a:t>
            </a:r>
            <a:r>
              <a:rPr lang="en-US" altLang="en-US" sz="1100" dirty="0"/>
              <a:t>mathematical formula checks accuracy of </a:t>
            </a:r>
            <a:r>
              <a:rPr lang="en-US" altLang="en-US" sz="1100" dirty="0" smtClean="0"/>
              <a:t>the previous </a:t>
            </a:r>
            <a:r>
              <a:rPr lang="en-US" altLang="en-US" sz="1100" dirty="0"/>
              <a:t>8 characters</a:t>
            </a:r>
          </a:p>
          <a:p>
            <a:pPr lvl="1" eaLnBrk="1" hangingPunct="1">
              <a:lnSpc>
                <a:spcPct val="85000"/>
              </a:lnSpc>
              <a:spcBef>
                <a:spcPct val="25000"/>
              </a:spcBef>
              <a:buFont typeface="TIMES" pitchFamily="18" charset="0"/>
              <a:buChar char="•"/>
            </a:pPr>
            <a:r>
              <a:rPr lang="en-US" altLang="en-US" sz="1100" dirty="0"/>
              <a:t>Delivers a 1 character</a:t>
            </a:r>
            <a:br>
              <a:rPr lang="en-US" altLang="en-US" sz="1100" dirty="0"/>
            </a:br>
            <a:r>
              <a:rPr lang="en-US" altLang="en-US" sz="1100" dirty="0"/>
              <a:t>check result</a:t>
            </a:r>
          </a:p>
        </p:txBody>
      </p:sp>
      <p:sp>
        <p:nvSpPr>
          <p:cNvPr id="20" name="AutoShape 16"/>
          <p:cNvSpPr>
            <a:spLocks noChangeArrowheads="1"/>
          </p:cNvSpPr>
          <p:nvPr/>
        </p:nvSpPr>
        <p:spPr bwMode="auto">
          <a:xfrm>
            <a:off x="6806823" y="4031673"/>
            <a:ext cx="1616075" cy="508000"/>
          </a:xfrm>
          <a:prstGeom prst="bevel">
            <a:avLst>
              <a:gd name="adj" fmla="val 4417"/>
            </a:avLst>
          </a:prstGeom>
          <a:solidFill>
            <a:srgbClr val="0070C0"/>
          </a:solidFill>
          <a:ln w="3175">
            <a:solidFill>
              <a:srgbClr val="FFFF0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US0231351067</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1" name="Text Box 12"/>
          <p:cNvSpPr txBox="1">
            <a:spLocks noChangeArrowheads="1"/>
          </p:cNvSpPr>
          <p:nvPr/>
        </p:nvSpPr>
        <p:spPr bwMode="auto">
          <a:xfrm>
            <a:off x="6731599" y="3713824"/>
            <a:ext cx="16815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Corresponding ISIN</a:t>
            </a:r>
            <a:endParaRPr lang="en-US" altLang="en-US" sz="1400" b="1" dirty="0"/>
          </a:p>
        </p:txBody>
      </p:sp>
      <p:sp>
        <p:nvSpPr>
          <p:cNvPr id="2" name="Slide Number Placeholder 1"/>
          <p:cNvSpPr>
            <a:spLocks noGrp="1"/>
          </p:cNvSpPr>
          <p:nvPr>
            <p:ph type="sldNum" sz="quarter" idx="12"/>
          </p:nvPr>
        </p:nvSpPr>
        <p:spPr/>
        <p:txBody>
          <a:bodyPr/>
          <a:lstStyle/>
          <a:p>
            <a:fld id="{32B40291-B281-49B5-BD58-69286E3507D4}" type="slidenum">
              <a:rPr lang="en-US" smtClean="0"/>
              <a:t>25</a:t>
            </a:fld>
            <a:endParaRPr lang="en-US" dirty="0"/>
          </a:p>
        </p:txBody>
      </p:sp>
    </p:spTree>
    <p:extLst>
      <p:ext uri="{BB962C8B-B14F-4D97-AF65-F5344CB8AC3E}">
        <p14:creationId xmlns:p14="http://schemas.microsoft.com/office/powerpoint/2010/main" val="2132159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fade">
                                      <p:cBhvr>
                                        <p:cTn id="7" dur="1000"/>
                                        <p:tgtEl>
                                          <p:spTgt spid="20493"/>
                                        </p:tgtEl>
                                      </p:cBhvr>
                                    </p:animEffect>
                                    <p:anim calcmode="lin" valueType="num">
                                      <p:cBhvr>
                                        <p:cTn id="8" dur="1000" fill="hold"/>
                                        <p:tgtEl>
                                          <p:spTgt spid="20493"/>
                                        </p:tgtEl>
                                        <p:attrNameLst>
                                          <p:attrName>ppt_x</p:attrName>
                                        </p:attrNameLst>
                                      </p:cBhvr>
                                      <p:tavLst>
                                        <p:tav tm="0">
                                          <p:val>
                                            <p:strVal val="#ppt_x"/>
                                          </p:val>
                                        </p:tav>
                                        <p:tav tm="100000">
                                          <p:val>
                                            <p:strVal val="#ppt_x"/>
                                          </p:val>
                                        </p:tav>
                                      </p:tavLst>
                                    </p:anim>
                                    <p:anim calcmode="lin" valueType="num">
                                      <p:cBhvr>
                                        <p:cTn id="9" dur="1000" fill="hold"/>
                                        <p:tgtEl>
                                          <p:spTgt spid="204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94"/>
                                        </p:tgtEl>
                                        <p:attrNameLst>
                                          <p:attrName>style.visibility</p:attrName>
                                        </p:attrNameLst>
                                      </p:cBhvr>
                                      <p:to>
                                        <p:strVal val="visible"/>
                                      </p:to>
                                    </p:set>
                                    <p:animEffect transition="in" filter="fade">
                                      <p:cBhvr>
                                        <p:cTn id="14" dur="1000"/>
                                        <p:tgtEl>
                                          <p:spTgt spid="20494"/>
                                        </p:tgtEl>
                                      </p:cBhvr>
                                    </p:animEffect>
                                    <p:anim calcmode="lin" valueType="num">
                                      <p:cBhvr>
                                        <p:cTn id="15" dur="1000" fill="hold"/>
                                        <p:tgtEl>
                                          <p:spTgt spid="20494"/>
                                        </p:tgtEl>
                                        <p:attrNameLst>
                                          <p:attrName>ppt_x</p:attrName>
                                        </p:attrNameLst>
                                      </p:cBhvr>
                                      <p:tavLst>
                                        <p:tav tm="0">
                                          <p:val>
                                            <p:strVal val="#ppt_x"/>
                                          </p:val>
                                        </p:tav>
                                        <p:tav tm="100000">
                                          <p:val>
                                            <p:strVal val="#ppt_x"/>
                                          </p:val>
                                        </p:tav>
                                      </p:tavLst>
                                    </p:anim>
                                    <p:anim calcmode="lin" valueType="num">
                                      <p:cBhvr>
                                        <p:cTn id="16" dur="1000" fill="hold"/>
                                        <p:tgtEl>
                                          <p:spTgt spid="204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95"/>
                                        </p:tgtEl>
                                        <p:attrNameLst>
                                          <p:attrName>style.visibility</p:attrName>
                                        </p:attrNameLst>
                                      </p:cBhvr>
                                      <p:to>
                                        <p:strVal val="visible"/>
                                      </p:to>
                                    </p:set>
                                    <p:animEffect transition="in" filter="fade">
                                      <p:cBhvr>
                                        <p:cTn id="21" dur="1000"/>
                                        <p:tgtEl>
                                          <p:spTgt spid="20495"/>
                                        </p:tgtEl>
                                      </p:cBhvr>
                                    </p:animEffect>
                                    <p:anim calcmode="lin" valueType="num">
                                      <p:cBhvr>
                                        <p:cTn id="22" dur="1000" fill="hold"/>
                                        <p:tgtEl>
                                          <p:spTgt spid="20495"/>
                                        </p:tgtEl>
                                        <p:attrNameLst>
                                          <p:attrName>ppt_x</p:attrName>
                                        </p:attrNameLst>
                                      </p:cBhvr>
                                      <p:tavLst>
                                        <p:tav tm="0">
                                          <p:val>
                                            <p:strVal val="#ppt_x"/>
                                          </p:val>
                                        </p:tav>
                                        <p:tav tm="100000">
                                          <p:val>
                                            <p:strVal val="#ppt_x"/>
                                          </p:val>
                                        </p:tav>
                                      </p:tavLst>
                                    </p:anim>
                                    <p:anim calcmode="lin" valueType="num">
                                      <p:cBhvr>
                                        <p:cTn id="23" dur="1000" fill="hold"/>
                                        <p:tgtEl>
                                          <p:spTgt spid="2049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96"/>
                                        </p:tgtEl>
                                        <p:attrNameLst>
                                          <p:attrName>style.visibility</p:attrName>
                                        </p:attrNameLst>
                                      </p:cBhvr>
                                      <p:to>
                                        <p:strVal val="visible"/>
                                      </p:to>
                                    </p:set>
                                    <p:animEffect transition="in" filter="fade">
                                      <p:cBhvr>
                                        <p:cTn id="28" dur="1000"/>
                                        <p:tgtEl>
                                          <p:spTgt spid="20496"/>
                                        </p:tgtEl>
                                      </p:cBhvr>
                                    </p:animEffect>
                                    <p:anim calcmode="lin" valueType="num">
                                      <p:cBhvr>
                                        <p:cTn id="29" dur="1000" fill="hold"/>
                                        <p:tgtEl>
                                          <p:spTgt spid="20496"/>
                                        </p:tgtEl>
                                        <p:attrNameLst>
                                          <p:attrName>ppt_x</p:attrName>
                                        </p:attrNameLst>
                                      </p:cBhvr>
                                      <p:tavLst>
                                        <p:tav tm="0">
                                          <p:val>
                                            <p:strVal val="#ppt_x"/>
                                          </p:val>
                                        </p:tav>
                                        <p:tav tm="100000">
                                          <p:val>
                                            <p:strVal val="#ppt_x"/>
                                          </p:val>
                                        </p:tav>
                                      </p:tavLst>
                                    </p:anim>
                                    <p:anim calcmode="lin" valueType="num">
                                      <p:cBhvr>
                                        <p:cTn id="30"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20494" grpId="0" animBg="1"/>
      <p:bldP spid="20495" grpId="0" animBg="1"/>
      <p:bldP spid="20496"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3810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l" eaLnBrk="1" hangingPunct="1"/>
            <a:r>
              <a:rPr lang="en-US" altLang="en-US" dirty="0" smtClean="0">
                <a:ea typeface="ＭＳ Ｐゴシック" pitchFamily="34" charset="-128"/>
              </a:rPr>
              <a:t>Processes and Procedures: Sample CINS</a:t>
            </a:r>
            <a:endParaRPr lang="en-US" altLang="en-US" b="1" dirty="0" smtClean="0">
              <a:ea typeface="ＭＳ Ｐゴシック" pitchFamily="34" charset="-128"/>
            </a:endParaRPr>
          </a:p>
        </p:txBody>
      </p:sp>
      <p:sp>
        <p:nvSpPr>
          <p:cNvPr id="31747" name="Rectangle 4"/>
          <p:cNvSpPr>
            <a:spLocks noChangeArrowheads="1"/>
          </p:cNvSpPr>
          <p:nvPr/>
        </p:nvSpPr>
        <p:spPr bwMode="auto">
          <a:xfrm>
            <a:off x="457200" y="1124959"/>
            <a:ext cx="8383588" cy="44207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b"/>
          <a:lstStyle>
            <a:lvl1pPr marL="1139825" indent="-230188" eaLnBrk="0" hangingPunct="0">
              <a:defRPr sz="1200">
                <a:solidFill>
                  <a:schemeClr val="tx1"/>
                </a:solidFill>
                <a:latin typeface="Arial" charset="0"/>
              </a:defRPr>
            </a:lvl1pPr>
            <a:lvl2pPr marL="1544638" indent="-290513"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909637" indent="0">
              <a:lnSpc>
                <a:spcPct val="90000"/>
              </a:lnSpc>
              <a:spcBef>
                <a:spcPct val="50000"/>
              </a:spcBef>
              <a:buClr>
                <a:srgbClr val="232C3A"/>
              </a:buClr>
            </a:pPr>
            <a:r>
              <a:rPr lang="en-US" altLang="en-US" sz="1800" dirty="0" smtClean="0"/>
              <a:t/>
            </a:r>
            <a:br>
              <a:rPr lang="en-US" altLang="en-US" sz="1800" dirty="0" smtClean="0"/>
            </a:br>
            <a:endParaRPr lang="en-US" altLang="en-US" sz="1800" dirty="0"/>
          </a:p>
        </p:txBody>
      </p:sp>
      <p:sp>
        <p:nvSpPr>
          <p:cNvPr id="31748" name="AutoShape 5"/>
          <p:cNvSpPr>
            <a:spLocks noChangeArrowheads="1"/>
          </p:cNvSpPr>
          <p:nvPr/>
        </p:nvSpPr>
        <p:spPr bwMode="auto">
          <a:xfrm>
            <a:off x="1523999" y="3017838"/>
            <a:ext cx="5505760" cy="420687"/>
          </a:xfrm>
          <a:prstGeom prst="rightArrow">
            <a:avLst>
              <a:gd name="adj1" fmla="val 36602"/>
              <a:gd name="adj2" fmla="val 123379"/>
            </a:avLst>
          </a:prstGeom>
          <a:solidFill>
            <a:srgbClr val="0070C0"/>
          </a:solidFill>
          <a:ln w="9525">
            <a:solidFill>
              <a:srgbClr val="4F5660"/>
            </a:solidFill>
            <a:miter lim="800000"/>
            <a:headEnd/>
            <a:tailEnd/>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endParaRPr lang="en-US" altLang="en-US" dirty="0"/>
          </a:p>
        </p:txBody>
      </p:sp>
      <p:sp>
        <p:nvSpPr>
          <p:cNvPr id="31749" name="Text Box 6"/>
          <p:cNvSpPr txBox="1">
            <a:spLocks noChangeArrowheads="1"/>
          </p:cNvSpPr>
          <p:nvPr/>
        </p:nvSpPr>
        <p:spPr bwMode="auto">
          <a:xfrm>
            <a:off x="3280568" y="1221343"/>
            <a:ext cx="2300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800" b="1" dirty="0" smtClean="0">
                <a:solidFill>
                  <a:srgbClr val="4F5660"/>
                </a:solidFill>
              </a:rPr>
              <a:t>Structure of a CINS</a:t>
            </a:r>
            <a:endParaRPr lang="en-US" altLang="en-US" sz="1800" b="1" dirty="0">
              <a:solidFill>
                <a:srgbClr val="4F5660"/>
              </a:solidFill>
            </a:endParaRPr>
          </a:p>
        </p:txBody>
      </p:sp>
      <p:sp>
        <p:nvSpPr>
          <p:cNvPr id="31750" name="Text Box 7"/>
          <p:cNvSpPr txBox="1">
            <a:spLocks noChangeArrowheads="1"/>
          </p:cNvSpPr>
          <p:nvPr/>
        </p:nvSpPr>
        <p:spPr bwMode="auto">
          <a:xfrm>
            <a:off x="850900" y="1590675"/>
            <a:ext cx="7369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600" b="1" i="1" dirty="0"/>
              <a:t>CGS provides a 9-character standard CINS identifier for </a:t>
            </a:r>
          </a:p>
          <a:p>
            <a:pPr algn="ctr"/>
            <a:r>
              <a:rPr lang="en-US" altLang="en-US" sz="1600" b="1" i="1" dirty="0"/>
              <a:t>non-U.S./Canadian financial instruments</a:t>
            </a:r>
          </a:p>
          <a:p>
            <a:pPr algn="ctr"/>
            <a:endParaRPr lang="en-US" altLang="en-US" sz="1600" b="1" i="1" dirty="0"/>
          </a:p>
        </p:txBody>
      </p:sp>
      <p:sp>
        <p:nvSpPr>
          <p:cNvPr id="31751" name="Text Box 8"/>
          <p:cNvSpPr txBox="1">
            <a:spLocks noChangeArrowheads="1"/>
          </p:cNvSpPr>
          <p:nvPr/>
        </p:nvSpPr>
        <p:spPr bwMode="auto">
          <a:xfrm>
            <a:off x="2384425" y="2171700"/>
            <a:ext cx="33249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en-US" altLang="en-US" sz="1500" b="1" dirty="0">
                <a:solidFill>
                  <a:srgbClr val="0070C0"/>
                </a:solidFill>
              </a:rPr>
              <a:t>Example:  </a:t>
            </a:r>
            <a:r>
              <a:rPr lang="en-US" altLang="en-US" sz="1500" b="1" dirty="0" smtClean="0">
                <a:solidFill>
                  <a:srgbClr val="0070C0"/>
                </a:solidFill>
              </a:rPr>
              <a:t>BT Group PLC </a:t>
            </a:r>
            <a:r>
              <a:rPr lang="en-US" altLang="en-US" sz="1500" b="1" dirty="0">
                <a:solidFill>
                  <a:srgbClr val="0070C0"/>
                </a:solidFill>
              </a:rPr>
              <a:t>– </a:t>
            </a:r>
            <a:r>
              <a:rPr lang="en-US" altLang="en-US" sz="1500" b="1" dirty="0" smtClean="0">
                <a:solidFill>
                  <a:srgbClr val="0070C0"/>
                </a:solidFill>
              </a:rPr>
              <a:t>Shares</a:t>
            </a:r>
            <a:endParaRPr lang="en-US" altLang="en-US" sz="1500" b="1" dirty="0">
              <a:solidFill>
                <a:srgbClr val="0070C0"/>
              </a:solidFill>
            </a:endParaRPr>
          </a:p>
        </p:txBody>
      </p:sp>
      <p:sp>
        <p:nvSpPr>
          <p:cNvPr id="31752" name="Text Box 9"/>
          <p:cNvSpPr txBox="1">
            <a:spLocks noChangeArrowheads="1"/>
          </p:cNvSpPr>
          <p:nvPr/>
        </p:nvSpPr>
        <p:spPr bwMode="auto">
          <a:xfrm>
            <a:off x="2341202" y="2485387"/>
            <a:ext cx="527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Issuer</a:t>
            </a:r>
            <a:r>
              <a:rPr lang="en-US" altLang="en-US" sz="1400" b="1" dirty="0"/>
              <a:t/>
            </a:r>
            <a:br>
              <a:rPr lang="en-US" altLang="en-US" sz="1400" b="1" dirty="0"/>
            </a:br>
            <a:r>
              <a:rPr lang="en-US" altLang="en-US" sz="1400" b="1" dirty="0" smtClean="0"/>
              <a:t>5 char</a:t>
            </a:r>
            <a:endParaRPr lang="en-US" altLang="en-US" sz="1400" b="1" dirty="0"/>
          </a:p>
        </p:txBody>
      </p:sp>
      <p:sp>
        <p:nvSpPr>
          <p:cNvPr id="31753" name="Text Box 10"/>
          <p:cNvSpPr txBox="1">
            <a:spLocks noChangeArrowheads="1"/>
          </p:cNvSpPr>
          <p:nvPr/>
        </p:nvSpPr>
        <p:spPr bwMode="auto">
          <a:xfrm>
            <a:off x="3992871" y="2468069"/>
            <a:ext cx="5273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Issue</a:t>
            </a:r>
            <a:r>
              <a:rPr lang="en-US" altLang="en-US" sz="1400" b="1" dirty="0"/>
              <a:t/>
            </a:r>
            <a:br>
              <a:rPr lang="en-US" altLang="en-US" sz="1400" b="1" dirty="0"/>
            </a:br>
            <a:r>
              <a:rPr lang="en-US" altLang="en-US" sz="1400" b="1" dirty="0"/>
              <a:t>2</a:t>
            </a:r>
            <a:r>
              <a:rPr lang="en-US" altLang="en-US" sz="1400" b="1" dirty="0" smtClean="0"/>
              <a:t> char</a:t>
            </a:r>
            <a:endParaRPr lang="en-US" altLang="en-US" sz="1400" b="1" dirty="0"/>
          </a:p>
        </p:txBody>
      </p:sp>
      <p:sp>
        <p:nvSpPr>
          <p:cNvPr id="31754" name="Text Box 11"/>
          <p:cNvSpPr txBox="1">
            <a:spLocks noChangeArrowheads="1"/>
          </p:cNvSpPr>
          <p:nvPr/>
        </p:nvSpPr>
        <p:spPr bwMode="auto">
          <a:xfrm>
            <a:off x="5227671" y="2493059"/>
            <a:ext cx="963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Check digit</a:t>
            </a:r>
            <a:br>
              <a:rPr lang="en-US" altLang="en-US" sz="1400" b="1" dirty="0" smtClean="0"/>
            </a:br>
            <a:r>
              <a:rPr lang="en-US" altLang="en-US" sz="1400" b="1" dirty="0" smtClean="0"/>
              <a:t>1 digit</a:t>
            </a:r>
            <a:endParaRPr lang="en-US" altLang="en-US" sz="1400" b="1" dirty="0"/>
          </a:p>
        </p:txBody>
      </p:sp>
      <p:sp>
        <p:nvSpPr>
          <p:cNvPr id="31755" name="Text Box 12"/>
          <p:cNvSpPr txBox="1">
            <a:spLocks noChangeArrowheads="1"/>
          </p:cNvSpPr>
          <p:nvPr/>
        </p:nvSpPr>
        <p:spPr bwMode="auto">
          <a:xfrm>
            <a:off x="7295179" y="2708503"/>
            <a:ext cx="10852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Unique CINS</a:t>
            </a:r>
            <a:endParaRPr lang="en-US" altLang="en-US" sz="1400" b="1" dirty="0"/>
          </a:p>
        </p:txBody>
      </p:sp>
      <p:sp>
        <p:nvSpPr>
          <p:cNvPr id="20493" name="AutoShape 13"/>
          <p:cNvSpPr>
            <a:spLocks noChangeArrowheads="1"/>
          </p:cNvSpPr>
          <p:nvPr/>
        </p:nvSpPr>
        <p:spPr bwMode="auto">
          <a:xfrm>
            <a:off x="1905000" y="2967254"/>
            <a:ext cx="1375568"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16612</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4" name="AutoShape 14"/>
          <p:cNvSpPr>
            <a:spLocks noChangeArrowheads="1"/>
          </p:cNvSpPr>
          <p:nvPr/>
        </p:nvSpPr>
        <p:spPr bwMode="auto">
          <a:xfrm>
            <a:off x="3505200" y="2958583"/>
            <a:ext cx="1374774"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10</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0495" name="AutoShape 15"/>
          <p:cNvSpPr>
            <a:spLocks noChangeArrowheads="1"/>
          </p:cNvSpPr>
          <p:nvPr/>
        </p:nvSpPr>
        <p:spPr bwMode="auto">
          <a:xfrm>
            <a:off x="5052217" y="2967182"/>
            <a:ext cx="1279525"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a:t>
            </a:r>
          </a:p>
        </p:txBody>
      </p:sp>
      <p:sp>
        <p:nvSpPr>
          <p:cNvPr id="20496" name="AutoShape 16"/>
          <p:cNvSpPr>
            <a:spLocks noChangeArrowheads="1"/>
          </p:cNvSpPr>
          <p:nvPr/>
        </p:nvSpPr>
        <p:spPr bwMode="auto">
          <a:xfrm>
            <a:off x="7029759" y="2984500"/>
            <a:ext cx="1616075" cy="508000"/>
          </a:xfrm>
          <a:prstGeom prst="bevel">
            <a:avLst>
              <a:gd name="adj" fmla="val 4417"/>
            </a:avLst>
          </a:prstGeom>
          <a:solidFill>
            <a:srgbClr val="0070C0"/>
          </a:solidFill>
          <a:ln w="3175">
            <a:solidFill>
              <a:srgbClr val="FFFF0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G16612106</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1905000" y="3520209"/>
            <a:ext cx="1375568" cy="2025505"/>
          </a:xfrm>
          <a:prstGeom prst="rect">
            <a:avLst/>
          </a:prstGeom>
          <a:solidFill>
            <a:schemeClr val="bg1">
              <a:lumMod val="95000"/>
            </a:schemeClr>
          </a:solidFill>
          <a:ln>
            <a:noFill/>
          </a:ln>
          <a:extLst/>
        </p:spPr>
        <p:txBody>
          <a:bodyPr lIns="18288" rIns="0" bIns="0"/>
          <a:lstStyle>
            <a:lvl1pPr eaLnBrk="0" hangingPunct="0">
              <a:defRPr sz="1200">
                <a:solidFill>
                  <a:schemeClr val="tx1"/>
                </a:solidFill>
                <a:latin typeface="Arial" charset="0"/>
              </a:defRPr>
            </a:lvl1pPr>
            <a:lvl2pPr marL="223838" indent="-109538" eaLnBrk="0" hangingPunct="0">
              <a:defRPr sz="1200">
                <a:solidFill>
                  <a:schemeClr val="tx1"/>
                </a:solidFill>
                <a:latin typeface="Arial" charset="0"/>
              </a:defRPr>
            </a:lvl2pPr>
            <a:lvl3pPr marL="450850" indent="-112713"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285750" lvl="1" indent="-171450" eaLnBrk="1" hangingPunct="1">
              <a:lnSpc>
                <a:spcPct val="85000"/>
              </a:lnSpc>
              <a:spcBef>
                <a:spcPct val="25000"/>
              </a:spcBef>
              <a:buFont typeface="Arial" panose="020B0604020202020204" pitchFamily="34" charset="0"/>
              <a:buChar char="•"/>
            </a:pPr>
            <a:r>
              <a:rPr lang="en-US" altLang="en-US" sz="1100" dirty="0" smtClean="0"/>
              <a:t>Combined with the Country Code, uniquely identifies the issuer</a:t>
            </a:r>
            <a:endParaRPr lang="en-US" altLang="en-US" sz="1100" dirty="0"/>
          </a:p>
        </p:txBody>
      </p:sp>
      <p:sp>
        <p:nvSpPr>
          <p:cNvPr id="18" name="Rectangle 13"/>
          <p:cNvSpPr>
            <a:spLocks noChangeArrowheads="1"/>
          </p:cNvSpPr>
          <p:nvPr/>
        </p:nvSpPr>
        <p:spPr bwMode="auto">
          <a:xfrm>
            <a:off x="3505199" y="3520209"/>
            <a:ext cx="1374775" cy="2025505"/>
          </a:xfrm>
          <a:prstGeom prst="rect">
            <a:avLst/>
          </a:prstGeom>
          <a:solidFill>
            <a:schemeClr val="bg1">
              <a:lumMod val="95000"/>
            </a:schemeClr>
          </a:solidFill>
          <a:ln>
            <a:noFill/>
          </a:ln>
          <a:extLst/>
        </p:spPr>
        <p:txBody>
          <a:bodyPr lIns="18288" rIns="18288" bIns="0"/>
          <a:lstStyle>
            <a:lvl1pPr eaLnBrk="0" hangingPunct="0">
              <a:defRPr sz="1200">
                <a:solidFill>
                  <a:schemeClr val="tx1"/>
                </a:solidFill>
                <a:latin typeface="Arial" charset="0"/>
              </a:defRPr>
            </a:lvl1pPr>
            <a:lvl2pPr marL="223838" indent="-109538" eaLnBrk="0" hangingPunct="0">
              <a:defRPr sz="1200">
                <a:solidFill>
                  <a:schemeClr val="tx1"/>
                </a:solidFill>
                <a:latin typeface="Arial" charset="0"/>
              </a:defRPr>
            </a:lvl2pPr>
            <a:lvl3pPr marL="450850" indent="-112713"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lvl="1" eaLnBrk="1" hangingPunct="1">
              <a:lnSpc>
                <a:spcPct val="85000"/>
              </a:lnSpc>
              <a:spcBef>
                <a:spcPct val="25000"/>
              </a:spcBef>
              <a:buFont typeface="TIMES" pitchFamily="18" charset="0"/>
              <a:buChar char="•"/>
            </a:pPr>
            <a:r>
              <a:rPr lang="en-US" altLang="en-US" sz="1100" dirty="0" smtClean="0"/>
              <a:t>Uniquely </a:t>
            </a:r>
            <a:r>
              <a:rPr lang="en-US" altLang="en-US" sz="1100" dirty="0"/>
              <a:t>identifies the issue within the </a:t>
            </a:r>
            <a:r>
              <a:rPr lang="en-US" altLang="en-US" sz="1100" dirty="0" smtClean="0"/>
              <a:t>issuer</a:t>
            </a:r>
          </a:p>
          <a:p>
            <a:pPr lvl="1" eaLnBrk="1" hangingPunct="1">
              <a:lnSpc>
                <a:spcPct val="85000"/>
              </a:lnSpc>
              <a:spcBef>
                <a:spcPct val="25000"/>
              </a:spcBef>
              <a:buFont typeface="TIMES" pitchFamily="18" charset="0"/>
              <a:buChar char="•"/>
            </a:pPr>
            <a:r>
              <a:rPr lang="en-US" altLang="en-US" sz="1100" dirty="0" smtClean="0"/>
              <a:t>Identifies the type of instrument</a:t>
            </a:r>
            <a:endParaRPr lang="en-US" altLang="en-US" sz="1100" dirty="0"/>
          </a:p>
        </p:txBody>
      </p:sp>
      <p:sp>
        <p:nvSpPr>
          <p:cNvPr id="19" name="Rectangle 14"/>
          <p:cNvSpPr>
            <a:spLocks noChangeArrowheads="1"/>
          </p:cNvSpPr>
          <p:nvPr/>
        </p:nvSpPr>
        <p:spPr bwMode="auto">
          <a:xfrm>
            <a:off x="5052216" y="3492500"/>
            <a:ext cx="1279525" cy="2053214"/>
          </a:xfrm>
          <a:prstGeom prst="rect">
            <a:avLst/>
          </a:prstGeom>
          <a:solidFill>
            <a:schemeClr val="bg1">
              <a:lumMod val="95000"/>
            </a:schemeClr>
          </a:solidFill>
          <a:ln>
            <a:noFill/>
          </a:ln>
          <a:extLst/>
        </p:spPr>
        <p:txBody>
          <a:bodyPr lIns="18288" rIns="18288" bIns="0"/>
          <a:lstStyle>
            <a:lvl1pPr eaLnBrk="0" hangingPunct="0">
              <a:defRPr sz="1200">
                <a:solidFill>
                  <a:schemeClr val="tx1"/>
                </a:solidFill>
                <a:latin typeface="Arial" charset="0"/>
              </a:defRPr>
            </a:lvl1pPr>
            <a:lvl2pPr marL="223838" indent="-109538"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171450" indent="-171450" eaLnBrk="1" hangingPunct="1">
              <a:lnSpc>
                <a:spcPct val="85000"/>
              </a:lnSpc>
              <a:spcBef>
                <a:spcPct val="25000"/>
              </a:spcBef>
              <a:buFont typeface="Arial" panose="020B0604020202020204" pitchFamily="34" charset="0"/>
              <a:buChar char="•"/>
            </a:pPr>
            <a:r>
              <a:rPr lang="en-US" altLang="en-US" sz="1100" dirty="0" smtClean="0"/>
              <a:t>A </a:t>
            </a:r>
            <a:r>
              <a:rPr lang="en-US" altLang="en-US" sz="1100" dirty="0"/>
              <a:t>mathematical formula checks accuracy of </a:t>
            </a:r>
            <a:r>
              <a:rPr lang="en-US" altLang="en-US" sz="1100" dirty="0" smtClean="0"/>
              <a:t>the previous </a:t>
            </a:r>
            <a:r>
              <a:rPr lang="en-US" altLang="en-US" sz="1100" dirty="0"/>
              <a:t>8 characters</a:t>
            </a:r>
          </a:p>
          <a:p>
            <a:pPr lvl="1" eaLnBrk="1" hangingPunct="1">
              <a:lnSpc>
                <a:spcPct val="85000"/>
              </a:lnSpc>
              <a:spcBef>
                <a:spcPct val="25000"/>
              </a:spcBef>
              <a:buFont typeface="TIMES" pitchFamily="18" charset="0"/>
              <a:buChar char="•"/>
            </a:pPr>
            <a:r>
              <a:rPr lang="en-US" altLang="en-US" sz="1100" dirty="0"/>
              <a:t>Delivers a 1 character</a:t>
            </a:r>
            <a:br>
              <a:rPr lang="en-US" altLang="en-US" sz="1100" dirty="0"/>
            </a:br>
            <a:r>
              <a:rPr lang="en-US" altLang="en-US" sz="1100" dirty="0"/>
              <a:t>check result</a:t>
            </a:r>
          </a:p>
        </p:txBody>
      </p:sp>
      <p:sp>
        <p:nvSpPr>
          <p:cNvPr id="20" name="AutoShape 15"/>
          <p:cNvSpPr>
            <a:spLocks noChangeArrowheads="1"/>
          </p:cNvSpPr>
          <p:nvPr/>
        </p:nvSpPr>
        <p:spPr bwMode="auto">
          <a:xfrm>
            <a:off x="609600" y="2980891"/>
            <a:ext cx="1143000" cy="508000"/>
          </a:xfrm>
          <a:prstGeom prst="bevel">
            <a:avLst>
              <a:gd name="adj" fmla="val 4417"/>
            </a:avLst>
          </a:prstGeom>
          <a:solidFill>
            <a:srgbClr val="0070C0"/>
          </a:solidFill>
          <a:ln w="3175">
            <a:solidFill>
              <a:srgbClr val="4F5660"/>
            </a:solidFill>
            <a:miter lim="800000"/>
            <a:headEnd type="none" w="sm" len="med"/>
            <a:tailEnd type="none" w="sm" len="med"/>
          </a:ln>
          <a:effectLst/>
        </p:spPr>
        <p:txBody>
          <a:bodyPr lIns="0" rIns="0" anchor="ctr"/>
          <a:lstStyle/>
          <a:p>
            <a:pPr algn="ctr" eaLnBrk="0" hangingPunct="0">
              <a:lnSpc>
                <a:spcPct val="120000"/>
              </a:lnSpc>
              <a:defRPr/>
            </a:pPr>
            <a:r>
              <a:rPr lang="en-US" sz="14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a:t>
            </a:r>
            <a:endParaRPr lang="en-US" sz="1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1" name="Rectangle 13"/>
          <p:cNvSpPr>
            <a:spLocks noChangeArrowheads="1"/>
          </p:cNvSpPr>
          <p:nvPr/>
        </p:nvSpPr>
        <p:spPr bwMode="auto">
          <a:xfrm>
            <a:off x="609600" y="3520209"/>
            <a:ext cx="1143000" cy="2025505"/>
          </a:xfrm>
          <a:prstGeom prst="rect">
            <a:avLst/>
          </a:prstGeom>
          <a:solidFill>
            <a:schemeClr val="bg1">
              <a:lumMod val="95000"/>
            </a:schemeClr>
          </a:solidFill>
          <a:ln>
            <a:noFill/>
          </a:ln>
          <a:extLst/>
        </p:spPr>
        <p:txBody>
          <a:bodyPr lIns="18288" rIns="18288" bIns="0"/>
          <a:lstStyle>
            <a:lvl1pPr eaLnBrk="0" hangingPunct="0">
              <a:defRPr sz="1200">
                <a:solidFill>
                  <a:schemeClr val="tx1"/>
                </a:solidFill>
                <a:latin typeface="Arial" charset="0"/>
              </a:defRPr>
            </a:lvl1pPr>
            <a:lvl2pPr marL="223838" indent="-109538" eaLnBrk="0" hangingPunct="0">
              <a:defRPr sz="1200">
                <a:solidFill>
                  <a:schemeClr val="tx1"/>
                </a:solidFill>
                <a:latin typeface="Arial" charset="0"/>
              </a:defRPr>
            </a:lvl2pPr>
            <a:lvl3pPr marL="450850" indent="-112713"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285750" lvl="1" indent="-171450" eaLnBrk="1" hangingPunct="1">
              <a:lnSpc>
                <a:spcPct val="85000"/>
              </a:lnSpc>
              <a:spcBef>
                <a:spcPct val="25000"/>
              </a:spcBef>
              <a:buFont typeface="Arial" panose="020B0604020202020204" pitchFamily="34" charset="0"/>
              <a:buChar char="•"/>
            </a:pPr>
            <a:r>
              <a:rPr lang="en-US" altLang="en-US" sz="1100" dirty="0" smtClean="0"/>
              <a:t>Region or country of Issuer</a:t>
            </a:r>
          </a:p>
          <a:p>
            <a:pPr marL="285750" lvl="1" indent="-171450" eaLnBrk="1" hangingPunct="1">
              <a:lnSpc>
                <a:spcPct val="85000"/>
              </a:lnSpc>
              <a:spcBef>
                <a:spcPct val="25000"/>
              </a:spcBef>
              <a:buFont typeface="Arial" panose="020B0604020202020204" pitchFamily="34" charset="0"/>
              <a:buChar char="•"/>
            </a:pPr>
            <a:r>
              <a:rPr lang="en-US" altLang="en-US" sz="1100" dirty="0" smtClean="0"/>
              <a:t>‘G’ is Great Britain</a:t>
            </a:r>
          </a:p>
        </p:txBody>
      </p:sp>
      <p:sp>
        <p:nvSpPr>
          <p:cNvPr id="22" name="Text Box 9"/>
          <p:cNvSpPr txBox="1">
            <a:spLocks noChangeArrowheads="1"/>
          </p:cNvSpPr>
          <p:nvPr/>
        </p:nvSpPr>
        <p:spPr bwMode="auto">
          <a:xfrm>
            <a:off x="609600" y="2467263"/>
            <a:ext cx="12946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0" tIns="0" rIns="0" bIns="0" anchor="ctr"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US" altLang="en-US" sz="1400" b="1" dirty="0" smtClean="0"/>
              <a:t>Country Code</a:t>
            </a:r>
            <a:br>
              <a:rPr lang="en-US" altLang="en-US" sz="1400" b="1" dirty="0" smtClean="0"/>
            </a:br>
            <a:r>
              <a:rPr lang="en-US" altLang="en-US" sz="1400" b="1" dirty="0" smtClean="0"/>
              <a:t>1 char</a:t>
            </a:r>
            <a:endParaRPr lang="en-US" altLang="en-US" sz="1400" b="1" dirty="0"/>
          </a:p>
        </p:txBody>
      </p:sp>
      <p:sp>
        <p:nvSpPr>
          <p:cNvPr id="2" name="Slide Number Placeholder 1"/>
          <p:cNvSpPr>
            <a:spLocks noGrp="1"/>
          </p:cNvSpPr>
          <p:nvPr>
            <p:ph type="sldNum" sz="quarter" idx="12"/>
          </p:nvPr>
        </p:nvSpPr>
        <p:spPr/>
        <p:txBody>
          <a:bodyPr/>
          <a:lstStyle/>
          <a:p>
            <a:fld id="{32B40291-B281-49B5-BD58-69286E3507D4}" type="slidenum">
              <a:rPr lang="en-US" smtClean="0"/>
              <a:t>26</a:t>
            </a:fld>
            <a:endParaRPr lang="en-US" dirty="0"/>
          </a:p>
        </p:txBody>
      </p:sp>
    </p:spTree>
    <p:extLst>
      <p:ext uri="{BB962C8B-B14F-4D97-AF65-F5344CB8AC3E}">
        <p14:creationId xmlns:p14="http://schemas.microsoft.com/office/powerpoint/2010/main" val="34150879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93"/>
                                        </p:tgtEl>
                                        <p:attrNameLst>
                                          <p:attrName>style.visibility</p:attrName>
                                        </p:attrNameLst>
                                      </p:cBhvr>
                                      <p:to>
                                        <p:strVal val="visible"/>
                                      </p:to>
                                    </p:set>
                                    <p:animEffect transition="in" filter="fade">
                                      <p:cBhvr>
                                        <p:cTn id="14" dur="1000"/>
                                        <p:tgtEl>
                                          <p:spTgt spid="20493"/>
                                        </p:tgtEl>
                                      </p:cBhvr>
                                    </p:animEffect>
                                    <p:anim calcmode="lin" valueType="num">
                                      <p:cBhvr>
                                        <p:cTn id="15" dur="1000" fill="hold"/>
                                        <p:tgtEl>
                                          <p:spTgt spid="20493"/>
                                        </p:tgtEl>
                                        <p:attrNameLst>
                                          <p:attrName>ppt_x</p:attrName>
                                        </p:attrNameLst>
                                      </p:cBhvr>
                                      <p:tavLst>
                                        <p:tav tm="0">
                                          <p:val>
                                            <p:strVal val="#ppt_x"/>
                                          </p:val>
                                        </p:tav>
                                        <p:tav tm="100000">
                                          <p:val>
                                            <p:strVal val="#ppt_x"/>
                                          </p:val>
                                        </p:tav>
                                      </p:tavLst>
                                    </p:anim>
                                    <p:anim calcmode="lin" valueType="num">
                                      <p:cBhvr>
                                        <p:cTn id="16" dur="1000" fill="hold"/>
                                        <p:tgtEl>
                                          <p:spTgt spid="204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94"/>
                                        </p:tgtEl>
                                        <p:attrNameLst>
                                          <p:attrName>style.visibility</p:attrName>
                                        </p:attrNameLst>
                                      </p:cBhvr>
                                      <p:to>
                                        <p:strVal val="visible"/>
                                      </p:to>
                                    </p:set>
                                    <p:animEffect transition="in" filter="fade">
                                      <p:cBhvr>
                                        <p:cTn id="21" dur="1000"/>
                                        <p:tgtEl>
                                          <p:spTgt spid="20494"/>
                                        </p:tgtEl>
                                      </p:cBhvr>
                                    </p:animEffect>
                                    <p:anim calcmode="lin" valueType="num">
                                      <p:cBhvr>
                                        <p:cTn id="22" dur="1000" fill="hold"/>
                                        <p:tgtEl>
                                          <p:spTgt spid="20494"/>
                                        </p:tgtEl>
                                        <p:attrNameLst>
                                          <p:attrName>ppt_x</p:attrName>
                                        </p:attrNameLst>
                                      </p:cBhvr>
                                      <p:tavLst>
                                        <p:tav tm="0">
                                          <p:val>
                                            <p:strVal val="#ppt_x"/>
                                          </p:val>
                                        </p:tav>
                                        <p:tav tm="100000">
                                          <p:val>
                                            <p:strVal val="#ppt_x"/>
                                          </p:val>
                                        </p:tav>
                                      </p:tavLst>
                                    </p:anim>
                                    <p:anim calcmode="lin" valueType="num">
                                      <p:cBhvr>
                                        <p:cTn id="23" dur="1000" fill="hold"/>
                                        <p:tgtEl>
                                          <p:spTgt spid="204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95"/>
                                        </p:tgtEl>
                                        <p:attrNameLst>
                                          <p:attrName>style.visibility</p:attrName>
                                        </p:attrNameLst>
                                      </p:cBhvr>
                                      <p:to>
                                        <p:strVal val="visible"/>
                                      </p:to>
                                    </p:set>
                                    <p:animEffect transition="in" filter="fade">
                                      <p:cBhvr>
                                        <p:cTn id="28" dur="1000"/>
                                        <p:tgtEl>
                                          <p:spTgt spid="20495"/>
                                        </p:tgtEl>
                                      </p:cBhvr>
                                    </p:animEffect>
                                    <p:anim calcmode="lin" valueType="num">
                                      <p:cBhvr>
                                        <p:cTn id="29" dur="1000" fill="hold"/>
                                        <p:tgtEl>
                                          <p:spTgt spid="20495"/>
                                        </p:tgtEl>
                                        <p:attrNameLst>
                                          <p:attrName>ppt_x</p:attrName>
                                        </p:attrNameLst>
                                      </p:cBhvr>
                                      <p:tavLst>
                                        <p:tav tm="0">
                                          <p:val>
                                            <p:strVal val="#ppt_x"/>
                                          </p:val>
                                        </p:tav>
                                        <p:tav tm="100000">
                                          <p:val>
                                            <p:strVal val="#ppt_x"/>
                                          </p:val>
                                        </p:tav>
                                      </p:tavLst>
                                    </p:anim>
                                    <p:anim calcmode="lin" valueType="num">
                                      <p:cBhvr>
                                        <p:cTn id="30" dur="1000" fill="hold"/>
                                        <p:tgtEl>
                                          <p:spTgt spid="2049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496"/>
                                        </p:tgtEl>
                                        <p:attrNameLst>
                                          <p:attrName>style.visibility</p:attrName>
                                        </p:attrNameLst>
                                      </p:cBhvr>
                                      <p:to>
                                        <p:strVal val="visible"/>
                                      </p:to>
                                    </p:set>
                                    <p:animEffect transition="in" filter="fade">
                                      <p:cBhvr>
                                        <p:cTn id="35" dur="1000"/>
                                        <p:tgtEl>
                                          <p:spTgt spid="20496"/>
                                        </p:tgtEl>
                                      </p:cBhvr>
                                    </p:animEffect>
                                    <p:anim calcmode="lin" valueType="num">
                                      <p:cBhvr>
                                        <p:cTn id="36" dur="1000" fill="hold"/>
                                        <p:tgtEl>
                                          <p:spTgt spid="20496"/>
                                        </p:tgtEl>
                                        <p:attrNameLst>
                                          <p:attrName>ppt_x</p:attrName>
                                        </p:attrNameLst>
                                      </p:cBhvr>
                                      <p:tavLst>
                                        <p:tav tm="0">
                                          <p:val>
                                            <p:strVal val="#ppt_x"/>
                                          </p:val>
                                        </p:tav>
                                        <p:tav tm="100000">
                                          <p:val>
                                            <p:strVal val="#ppt_x"/>
                                          </p:val>
                                        </p:tav>
                                      </p:tavLst>
                                    </p:anim>
                                    <p:anim calcmode="lin" valueType="num">
                                      <p:cBhvr>
                                        <p:cTn id="37"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20494" grpId="0" animBg="1"/>
      <p:bldP spid="20495" grpId="0" animBg="1"/>
      <p:bldP spid="20496"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Procedures</a:t>
            </a:r>
            <a:endParaRPr lang="en-US" dirty="0"/>
          </a:p>
        </p:txBody>
      </p:sp>
      <p:sp>
        <p:nvSpPr>
          <p:cNvPr id="3" name="Text Placeholder 2"/>
          <p:cNvSpPr>
            <a:spLocks noGrp="1"/>
          </p:cNvSpPr>
          <p:nvPr>
            <p:ph type="body" idx="1"/>
          </p:nvPr>
        </p:nvSpPr>
        <p:spPr>
          <a:xfrm>
            <a:off x="381000" y="990600"/>
            <a:ext cx="8229600" cy="639762"/>
          </a:xfrm>
        </p:spPr>
        <p:txBody>
          <a:bodyPr/>
          <a:lstStyle/>
          <a:p>
            <a:r>
              <a:rPr lang="en-US" dirty="0" smtClean="0"/>
              <a:t>Did You Know?</a:t>
            </a:r>
            <a:endParaRPr lang="en-US" dirty="0"/>
          </a:p>
        </p:txBody>
      </p:sp>
      <p:sp>
        <p:nvSpPr>
          <p:cNvPr id="4" name="Content Placeholder 3"/>
          <p:cNvSpPr>
            <a:spLocks noGrp="1"/>
          </p:cNvSpPr>
          <p:nvPr>
            <p:ph sz="half" idx="2"/>
          </p:nvPr>
        </p:nvSpPr>
        <p:spPr>
          <a:xfrm>
            <a:off x="457200" y="1600200"/>
            <a:ext cx="8229600" cy="4495801"/>
          </a:xfrm>
        </p:spPr>
        <p:txBody>
          <a:bodyPr>
            <a:normAutofit fontScale="92500" lnSpcReduction="20000"/>
          </a:bodyPr>
          <a:lstStyle/>
          <a:p>
            <a:pPr marL="228600" indent="-137160"/>
            <a:r>
              <a:rPr lang="en-US" dirty="0" smtClean="0"/>
              <a:t>CUSIP identifiers are not reused </a:t>
            </a:r>
            <a:r>
              <a:rPr lang="en-US" b="1" dirty="0" smtClean="0"/>
              <a:t>except </a:t>
            </a:r>
            <a:r>
              <a:rPr lang="en-US" dirty="0" smtClean="0"/>
              <a:t>for certain high-volume fixed income programs?</a:t>
            </a:r>
          </a:p>
          <a:p>
            <a:pPr marL="571500" lvl="1" indent="-137160"/>
            <a:r>
              <a:rPr lang="en-US" dirty="0"/>
              <a:t> </a:t>
            </a:r>
            <a:r>
              <a:rPr lang="en-US" dirty="0" smtClean="0"/>
              <a:t>Discount Commercial Paper, Federal Agency discount notes and TBA mortgage pools</a:t>
            </a:r>
            <a:br>
              <a:rPr lang="en-US" dirty="0" smtClean="0"/>
            </a:br>
            <a:endParaRPr lang="en-US" dirty="0" smtClean="0"/>
          </a:p>
          <a:p>
            <a:pPr marL="228600" indent="-137160"/>
            <a:r>
              <a:rPr lang="en-US" dirty="0" smtClean="0"/>
              <a:t>A security is assigned either one CUSIP </a:t>
            </a:r>
            <a:r>
              <a:rPr lang="en-US" b="1" dirty="0" smtClean="0"/>
              <a:t>or </a:t>
            </a:r>
            <a:r>
              <a:rPr lang="en-US" dirty="0" smtClean="0"/>
              <a:t>CINS, plus one corresponding ISIN?</a:t>
            </a:r>
            <a:br>
              <a:rPr lang="en-US" dirty="0" smtClean="0"/>
            </a:br>
            <a:endParaRPr lang="en-US" dirty="0" smtClean="0"/>
          </a:p>
          <a:p>
            <a:pPr marL="228600" indent="-137160"/>
            <a:r>
              <a:rPr lang="en-US" dirty="0" smtClean="0"/>
              <a:t>There are rules for determining fungibility?</a:t>
            </a:r>
          </a:p>
          <a:p>
            <a:pPr marL="571500" lvl="1" indent="-137160"/>
            <a:r>
              <a:rPr lang="en-US" altLang="en-US" dirty="0"/>
              <a:t> </a:t>
            </a:r>
            <a:r>
              <a:rPr lang="en-US" altLang="en-US" dirty="0" smtClean="0"/>
              <a:t>One CUSIP/ISIN </a:t>
            </a:r>
            <a:r>
              <a:rPr lang="en-US" altLang="en-US" dirty="0"/>
              <a:t>if shares trade on multiple stock exchanges or </a:t>
            </a:r>
            <a:r>
              <a:rPr lang="en-US" altLang="en-US" dirty="0" smtClean="0"/>
              <a:t>are denominated </a:t>
            </a:r>
            <a:r>
              <a:rPr lang="en-US" altLang="en-US" dirty="0"/>
              <a:t>in different </a:t>
            </a:r>
            <a:r>
              <a:rPr lang="en-US" altLang="en-US" dirty="0" smtClean="0"/>
              <a:t>currencies</a:t>
            </a:r>
          </a:p>
          <a:p>
            <a:pPr marL="571500" lvl="1" indent="-137160"/>
            <a:r>
              <a:rPr lang="en-US" altLang="en-US" dirty="0"/>
              <a:t> </a:t>
            </a:r>
            <a:r>
              <a:rPr lang="en-US" altLang="en-US" dirty="0" smtClean="0"/>
              <a:t>Separate CUSIPs/ISINs </a:t>
            </a:r>
            <a:r>
              <a:rPr lang="en-US" altLang="en-US" dirty="0"/>
              <a:t>if debt issued in different tranches or classes by </a:t>
            </a:r>
            <a:r>
              <a:rPr lang="en-US" altLang="en-US" dirty="0" smtClean="0"/>
              <a:t>currency (e.g. USD </a:t>
            </a:r>
            <a:r>
              <a:rPr lang="en-US" altLang="en-US" dirty="0"/>
              <a:t>tranche and </a:t>
            </a:r>
            <a:r>
              <a:rPr lang="en-US" altLang="en-US" dirty="0" smtClean="0"/>
              <a:t>EUR tranche)</a:t>
            </a:r>
          </a:p>
          <a:p>
            <a:pPr marL="571500" lvl="1" indent="-137160"/>
            <a:r>
              <a:rPr lang="en-US" altLang="en-US" dirty="0"/>
              <a:t> </a:t>
            </a:r>
            <a:r>
              <a:rPr lang="en-US" altLang="en-US" dirty="0" smtClean="0"/>
              <a:t>Separate CUSIPs/ISINs </a:t>
            </a:r>
            <a:r>
              <a:rPr lang="en-US" altLang="en-US" dirty="0"/>
              <a:t>for each transfer/ownership type: </a:t>
            </a:r>
            <a:r>
              <a:rPr lang="en-US" altLang="en-US" dirty="0" smtClean="0"/>
              <a:t>SEC-registered, </a:t>
            </a:r>
            <a:r>
              <a:rPr lang="en-US" altLang="en-US" dirty="0"/>
              <a:t>Rule 144A, Accredited Investors and Regulation S</a:t>
            </a:r>
          </a:p>
          <a:p>
            <a:pPr marL="571500" lvl="1" indent="-137160"/>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27</a:t>
            </a:fld>
            <a:endParaRPr lang="en-US" dirty="0"/>
          </a:p>
        </p:txBody>
      </p:sp>
    </p:spTree>
    <p:extLst>
      <p:ext uri="{BB962C8B-B14F-4D97-AF65-F5344CB8AC3E}">
        <p14:creationId xmlns:p14="http://schemas.microsoft.com/office/powerpoint/2010/main" val="351168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the Data</a:t>
            </a:r>
            <a:endParaRPr lang="en-US" dirty="0"/>
          </a:p>
        </p:txBody>
      </p:sp>
      <p:sp>
        <p:nvSpPr>
          <p:cNvPr id="8" name="Slide Number Placeholder 7"/>
          <p:cNvSpPr>
            <a:spLocks noGrp="1"/>
          </p:cNvSpPr>
          <p:nvPr>
            <p:ph type="sldNum" sz="quarter" idx="12"/>
          </p:nvPr>
        </p:nvSpPr>
        <p:spPr/>
        <p:txBody>
          <a:bodyPr/>
          <a:lstStyle/>
          <a:p>
            <a:fld id="{32B40291-B281-49B5-BD58-69286E3507D4}" type="slidenum">
              <a:rPr lang="en-US" smtClean="0"/>
              <a:t>28</a:t>
            </a:fld>
            <a:endParaRPr lang="en-US" dirty="0"/>
          </a:p>
        </p:txBody>
      </p:sp>
      <p:sp>
        <p:nvSpPr>
          <p:cNvPr id="5" name="TextBox 4"/>
          <p:cNvSpPr txBox="1"/>
          <p:nvPr/>
        </p:nvSpPr>
        <p:spPr>
          <a:xfrm>
            <a:off x="533400" y="838200"/>
            <a:ext cx="8001000" cy="923330"/>
          </a:xfrm>
          <a:prstGeom prst="rect">
            <a:avLst/>
          </a:prstGeom>
          <a:noFill/>
        </p:spPr>
        <p:txBody>
          <a:bodyPr wrap="square" rtlCol="0">
            <a:spAutoFit/>
          </a:bodyPr>
          <a:lstStyle/>
          <a:p>
            <a:pPr marL="285750" indent="-28575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CGS staff have the knowledge and experience to spot suspicious offering documents and prevent the deals from reaching the market</a:t>
            </a:r>
            <a:endParaRPr lang="en-US" sz="1600" dirty="0">
              <a:latin typeface="Arial" panose="020B0604020202020204" pitchFamily="34" charset="0"/>
              <a:cs typeface="Arial" panose="020B0604020202020204" pitchFamily="34" charset="0"/>
            </a:endParaRPr>
          </a:p>
          <a:p>
            <a:endParaRPr lang="en-US" dirty="0"/>
          </a:p>
        </p:txBody>
      </p:sp>
      <p:pic>
        <p:nvPicPr>
          <p:cNvPr id="9" name="Picture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3598025" cy="42104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3429000" y="20574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813517" y="30480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977640" y="45720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stCxn id="6" idx="2"/>
          </p:cNvCxnSpPr>
          <p:nvPr/>
        </p:nvCxnSpPr>
        <p:spPr>
          <a:xfrm flipH="1">
            <a:off x="1676400" y="2324100"/>
            <a:ext cx="1752600" cy="114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6"/>
          </p:cNvCxnSpPr>
          <p:nvPr/>
        </p:nvCxnSpPr>
        <p:spPr>
          <a:xfrm flipV="1">
            <a:off x="4346917" y="3200400"/>
            <a:ext cx="2206283" cy="114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981200" y="4838700"/>
            <a:ext cx="1981200" cy="114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299" y="2590800"/>
            <a:ext cx="1300163" cy="130016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7" y="1761530"/>
            <a:ext cx="1300163" cy="1300163"/>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 y="4245768"/>
            <a:ext cx="1300163" cy="1300163"/>
          </a:xfrm>
          <a:prstGeom prst="rect">
            <a:avLst/>
          </a:prstGeom>
        </p:spPr>
      </p:pic>
    </p:spTree>
    <p:extLst>
      <p:ext uri="{BB962C8B-B14F-4D97-AF65-F5344CB8AC3E}">
        <p14:creationId xmlns:p14="http://schemas.microsoft.com/office/powerpoint/2010/main" val="2852379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the Data</a:t>
            </a:r>
            <a:endParaRPr lang="en-US" dirty="0"/>
          </a:p>
        </p:txBody>
      </p:sp>
      <p:sp>
        <p:nvSpPr>
          <p:cNvPr id="3" name="Text Placeholder 2"/>
          <p:cNvSpPr>
            <a:spLocks noGrp="1"/>
          </p:cNvSpPr>
          <p:nvPr>
            <p:ph type="body" idx="1"/>
          </p:nvPr>
        </p:nvSpPr>
        <p:spPr/>
        <p:txBody>
          <a:bodyPr/>
          <a:lstStyle/>
          <a:p>
            <a:r>
              <a:rPr lang="en-US" i="1" dirty="0" smtClean="0"/>
              <a:t>“Any knucklehead can score” </a:t>
            </a:r>
            <a:r>
              <a:rPr lang="en-US" dirty="0" smtClean="0"/>
              <a:t>– Charles Barkley</a:t>
            </a:r>
            <a:endParaRPr lang="en-US" dirty="0"/>
          </a:p>
        </p:txBody>
      </p:sp>
      <p:sp>
        <p:nvSpPr>
          <p:cNvPr id="4" name="Content Placeholder 3"/>
          <p:cNvSpPr>
            <a:spLocks noGrp="1"/>
          </p:cNvSpPr>
          <p:nvPr>
            <p:ph sz="half" idx="2"/>
          </p:nvPr>
        </p:nvSpPr>
        <p:spPr/>
        <p:txBody>
          <a:bodyPr>
            <a:normAutofit fontScale="92500" lnSpcReduction="10000"/>
          </a:bodyPr>
          <a:lstStyle/>
          <a:p>
            <a:pPr marL="228600" indent="-137160"/>
            <a:r>
              <a:rPr lang="en-US" dirty="0" smtClean="0"/>
              <a:t>Just “numbering stuff” doesn’t </a:t>
            </a:r>
            <a:r>
              <a:rPr lang="en-US" dirty="0"/>
              <a:t>s</a:t>
            </a:r>
            <a:r>
              <a:rPr lang="en-US" dirty="0" smtClean="0"/>
              <a:t>olve </a:t>
            </a:r>
            <a:r>
              <a:rPr lang="en-US" dirty="0"/>
              <a:t>r</a:t>
            </a:r>
            <a:r>
              <a:rPr lang="en-US" dirty="0" smtClean="0"/>
              <a:t>eference </a:t>
            </a:r>
            <a:r>
              <a:rPr lang="en-US" dirty="0"/>
              <a:t>d</a:t>
            </a:r>
            <a:r>
              <a:rPr lang="en-US" dirty="0" smtClean="0"/>
              <a:t>ata </a:t>
            </a:r>
            <a:r>
              <a:rPr lang="en-US" dirty="0"/>
              <a:t>c</a:t>
            </a:r>
            <a:r>
              <a:rPr lang="en-US" dirty="0" smtClean="0"/>
              <a:t>hallenges</a:t>
            </a:r>
            <a:br>
              <a:rPr lang="en-US" dirty="0" smtClean="0"/>
            </a:br>
            <a:endParaRPr lang="en-US" dirty="0" smtClean="0"/>
          </a:p>
          <a:p>
            <a:pPr marL="228600" indent="-137160"/>
            <a:r>
              <a:rPr lang="en-US" dirty="0" smtClean="0"/>
              <a:t>CGS Identifiers are the end result of a well-honed process</a:t>
            </a:r>
            <a:br>
              <a:rPr lang="en-US" dirty="0" smtClean="0"/>
            </a:br>
            <a:endParaRPr lang="en-US" dirty="0" smtClean="0"/>
          </a:p>
          <a:p>
            <a:pPr marL="228600" indent="-137160"/>
            <a:r>
              <a:rPr lang="en-US" dirty="0"/>
              <a:t>As CGS operates in the pre-trade space, all major market data vendors start in some fashion with the CUSIP </a:t>
            </a:r>
            <a:r>
              <a:rPr lang="en-US" dirty="0" smtClean="0"/>
              <a:t>database</a:t>
            </a:r>
            <a:br>
              <a:rPr lang="en-US" dirty="0" smtClean="0"/>
            </a:br>
            <a:endParaRPr lang="en-US" dirty="0"/>
          </a:p>
          <a:p>
            <a:pPr marL="228600" indent="-137160"/>
            <a:r>
              <a:rPr lang="en-US" dirty="0" smtClean="0"/>
              <a:t>Protecting the data and the ABA’s IP ensures the reliability of the system</a:t>
            </a:r>
          </a:p>
          <a:p>
            <a:pPr marL="571500" lvl="1" indent="-137160"/>
            <a:r>
              <a:rPr lang="en-US" dirty="0"/>
              <a:t> </a:t>
            </a:r>
            <a:r>
              <a:rPr lang="en-US" dirty="0" smtClean="0"/>
              <a:t>Using copies of copies of adulterated databases will lead to downstream errors and failed trades</a:t>
            </a:r>
            <a:br>
              <a:rPr lang="en-US" dirty="0" smtClean="0"/>
            </a:br>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29</a:t>
            </a:fld>
            <a:endParaRPr lang="en-US" dirty="0"/>
          </a:p>
        </p:txBody>
      </p:sp>
    </p:spTree>
    <p:extLst>
      <p:ext uri="{BB962C8B-B14F-4D97-AF65-F5344CB8AC3E}">
        <p14:creationId xmlns:p14="http://schemas.microsoft.com/office/powerpoint/2010/main" val="2669790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CUSIP: Let’s Go Back to 1964…</a:t>
            </a:r>
            <a:endParaRPr lang="en-US" dirty="0"/>
          </a:p>
        </p:txBody>
      </p:sp>
      <p:sp>
        <p:nvSpPr>
          <p:cNvPr id="3" name="Content Placeholder 2"/>
          <p:cNvSpPr>
            <a:spLocks noGrp="1"/>
          </p:cNvSpPr>
          <p:nvPr>
            <p:ph idx="1"/>
          </p:nvPr>
        </p:nvSpPr>
        <p:spPr>
          <a:xfrm>
            <a:off x="457200" y="914400"/>
            <a:ext cx="8229600" cy="5029200"/>
          </a:xfrm>
        </p:spPr>
        <p:txBody>
          <a:bodyPr>
            <a:normAutofit/>
          </a:bodyPr>
          <a:lstStyle/>
          <a:p>
            <a:pPr marL="91440" indent="0">
              <a:buNone/>
            </a:pPr>
            <a:r>
              <a:rPr lang="en-US" i="1" dirty="0" smtClean="0"/>
              <a:t/>
            </a:r>
            <a:br>
              <a:rPr lang="en-US" i="1" dirty="0" smtClean="0"/>
            </a:br>
            <a:r>
              <a:rPr lang="en-US" i="1" dirty="0" smtClean="0"/>
              <a:t/>
            </a:r>
            <a:br>
              <a:rPr lang="en-US" i="1" dirty="0" smtClean="0"/>
            </a:br>
            <a:endParaRPr lang="en-US" i="1" dirty="0"/>
          </a:p>
        </p:txBody>
      </p:sp>
      <p:sp>
        <p:nvSpPr>
          <p:cNvPr id="5" name="Slide Number Placeholder 4"/>
          <p:cNvSpPr>
            <a:spLocks noGrp="1"/>
          </p:cNvSpPr>
          <p:nvPr>
            <p:ph type="sldNum" sz="quarter" idx="12"/>
          </p:nvPr>
        </p:nvSpPr>
        <p:spPr/>
        <p:txBody>
          <a:bodyPr/>
          <a:lstStyle/>
          <a:p>
            <a:fld id="{32B40291-B281-49B5-BD58-69286E3507D4}" type="slidenum">
              <a:rPr lang="en-US" smtClean="0"/>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143000"/>
            <a:ext cx="2400300" cy="1905000"/>
          </a:xfrm>
          <a:prstGeom prst="rect">
            <a:avLst/>
          </a:prstGeom>
          <a:ln w="53975">
            <a:solidFill>
              <a:srgbClr val="4F5660">
                <a:alpha val="38000"/>
              </a:srgbClr>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979445"/>
            <a:ext cx="3848100" cy="2871274"/>
          </a:xfrm>
          <a:prstGeom prst="rect">
            <a:avLst/>
          </a:prstGeom>
          <a:ln w="53975">
            <a:solidFill>
              <a:srgbClr val="4F5660">
                <a:alpha val="38000"/>
              </a:srgb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143375"/>
            <a:ext cx="3200400" cy="1428750"/>
          </a:xfrm>
          <a:prstGeom prst="rect">
            <a:avLst/>
          </a:prstGeom>
          <a:ln w="53975">
            <a:solidFill>
              <a:srgbClr val="4F5660">
                <a:alpha val="37000"/>
              </a:srgbClr>
            </a:solidFill>
          </a:ln>
        </p:spPr>
      </p:pic>
      <p:sp>
        <p:nvSpPr>
          <p:cNvPr id="9" name="TextBox 8"/>
          <p:cNvSpPr txBox="1"/>
          <p:nvPr/>
        </p:nvSpPr>
        <p:spPr>
          <a:xfrm>
            <a:off x="723900" y="3208972"/>
            <a:ext cx="24765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First class stamp: 5c</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5486400" y="3958709"/>
            <a:ext cx="30480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Average New Car: $3,500</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2505075" y="5715000"/>
            <a:ext cx="215265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Hot New Toy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651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the Data</a:t>
            </a:r>
            <a:endParaRPr lang="en-US" dirty="0"/>
          </a:p>
        </p:txBody>
      </p:sp>
      <p:sp>
        <p:nvSpPr>
          <p:cNvPr id="3" name="Text Placeholder 2"/>
          <p:cNvSpPr>
            <a:spLocks noGrp="1"/>
          </p:cNvSpPr>
          <p:nvPr>
            <p:ph type="body" idx="1"/>
          </p:nvPr>
        </p:nvSpPr>
        <p:spPr/>
        <p:txBody>
          <a:bodyPr/>
          <a:lstStyle/>
          <a:p>
            <a:r>
              <a:rPr lang="en-US" dirty="0" smtClean="0"/>
              <a:t>Transparent Licensing Process</a:t>
            </a:r>
            <a:endParaRPr lang="en-US" dirty="0"/>
          </a:p>
        </p:txBody>
      </p:sp>
      <p:sp>
        <p:nvSpPr>
          <p:cNvPr id="4" name="Content Placeholder 3"/>
          <p:cNvSpPr>
            <a:spLocks noGrp="1"/>
          </p:cNvSpPr>
          <p:nvPr>
            <p:ph sz="half" idx="2"/>
          </p:nvPr>
        </p:nvSpPr>
        <p:spPr/>
        <p:txBody>
          <a:bodyPr>
            <a:normAutofit/>
          </a:bodyPr>
          <a:lstStyle/>
          <a:p>
            <a:pPr marL="228600" indent="-137160"/>
            <a:r>
              <a:rPr lang="en-US" dirty="0" smtClean="0"/>
              <a:t>Allows for sustained reinvestment on behalf of the industry:</a:t>
            </a:r>
          </a:p>
          <a:p>
            <a:pPr marL="571500" lvl="1" indent="-137160"/>
            <a:r>
              <a:rPr lang="en-US" dirty="0"/>
              <a:t> </a:t>
            </a:r>
            <a:r>
              <a:rPr lang="en-US" dirty="0" smtClean="0"/>
              <a:t>Developing new asset classes</a:t>
            </a:r>
          </a:p>
          <a:p>
            <a:pPr marL="571500" lvl="1" indent="-137160"/>
            <a:r>
              <a:rPr lang="en-US" dirty="0"/>
              <a:t> </a:t>
            </a:r>
            <a:r>
              <a:rPr lang="en-US" dirty="0" smtClean="0"/>
              <a:t>Industry-supporting initiatives like CGS/DTCC LEI collaboration</a:t>
            </a:r>
          </a:p>
          <a:p>
            <a:pPr marL="571500" lvl="1" indent="-137160"/>
            <a:r>
              <a:rPr lang="en-US" dirty="0" smtClean="0"/>
              <a:t> Free ISIN lookup </a:t>
            </a:r>
            <a:br>
              <a:rPr lang="en-US" dirty="0" smtClean="0"/>
            </a:br>
            <a:endParaRPr lang="en-US" dirty="0" smtClean="0"/>
          </a:p>
          <a:p>
            <a:pPr marL="228600" indent="-137160"/>
            <a:r>
              <a:rPr lang="en-US" dirty="0" smtClean="0"/>
              <a:t>One license allows consumption of CUSIP data from any number of authorized distribution partners</a:t>
            </a:r>
            <a:br>
              <a:rPr lang="en-US" dirty="0" smtClean="0"/>
            </a:br>
            <a:endParaRPr lang="en-US" dirty="0" smtClean="0"/>
          </a:p>
          <a:p>
            <a:pPr marL="228600" indent="-137160"/>
            <a:r>
              <a:rPr lang="en-US" dirty="0" smtClean="0"/>
              <a:t>Sample fees and </a:t>
            </a:r>
            <a:r>
              <a:rPr lang="en-US" dirty="0"/>
              <a:t>calculator available at:</a:t>
            </a:r>
            <a:br>
              <a:rPr lang="en-US" dirty="0"/>
            </a:br>
            <a:r>
              <a:rPr lang="en-US" dirty="0">
                <a:hlinkClick r:id="rId2"/>
              </a:rPr>
              <a:t>https://</a:t>
            </a:r>
            <a:r>
              <a:rPr lang="en-US" dirty="0" smtClean="0">
                <a:hlinkClick r:id="rId2"/>
              </a:rPr>
              <a:t>www.cusip.com/cusip/cgs-license-fees.htm</a:t>
            </a:r>
            <a:endParaRPr lang="en-US" dirty="0" smtClean="0"/>
          </a:p>
          <a:p>
            <a:pPr marL="228600" indent="-137160"/>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30</a:t>
            </a:fld>
            <a:endParaRPr lang="en-US" dirty="0"/>
          </a:p>
        </p:txBody>
      </p:sp>
    </p:spTree>
    <p:extLst>
      <p:ext uri="{BB962C8B-B14F-4D97-AF65-F5344CB8AC3E}">
        <p14:creationId xmlns:p14="http://schemas.microsoft.com/office/powerpoint/2010/main" val="204766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Distribution</a:t>
            </a:r>
            <a:endParaRPr lang="en-US" dirty="0"/>
          </a:p>
        </p:txBody>
      </p:sp>
      <p:sp>
        <p:nvSpPr>
          <p:cNvPr id="9" name="Text Placeholder 8"/>
          <p:cNvSpPr>
            <a:spLocks noGrp="1"/>
          </p:cNvSpPr>
          <p:nvPr>
            <p:ph type="body" idx="1"/>
          </p:nvPr>
        </p:nvSpPr>
        <p:spPr/>
        <p:txBody>
          <a:bodyPr/>
          <a:lstStyle/>
          <a:p>
            <a:r>
              <a:rPr lang="en-US" dirty="0" smtClean="0"/>
              <a:t>Classifications and Ways to Access</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975901174"/>
              </p:ext>
            </p:extLst>
          </p:nvPr>
        </p:nvGraphicFramePr>
        <p:xfrm>
          <a:off x="457200" y="1905000"/>
          <a:ext cx="8229600" cy="38608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CGS Data Feeds</a:t>
                      </a:r>
                    </a:p>
                  </a:txBody>
                  <a:tcPr marT="91440" marB="91440">
                    <a:lnR w="127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Database Services</a:t>
                      </a: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Identifier</a:t>
                      </a:r>
                      <a:r>
                        <a:rPr lang="en-US" sz="1300" b="0" baseline="0" dirty="0" smtClean="0">
                          <a:solidFill>
                            <a:schemeClr val="tx1"/>
                          </a:solidFill>
                          <a:latin typeface="Arial" panose="020B0604020202020204" pitchFamily="34" charset="0"/>
                          <a:cs typeface="Arial" panose="020B0604020202020204" pitchFamily="34" charset="0"/>
                        </a:rPr>
                        <a:t> Solution Services</a:t>
                      </a:r>
                      <a:endParaRPr lang="en-US" sz="1300" b="0" dirty="0" smtClean="0">
                        <a:solidFill>
                          <a:schemeClr val="tx1"/>
                        </a:solidFill>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Portfolio</a:t>
                      </a:r>
                      <a:r>
                        <a:rPr lang="en-US" sz="1300" b="0" baseline="0" dirty="0" smtClean="0">
                          <a:solidFill>
                            <a:schemeClr val="tx1"/>
                          </a:solidFill>
                          <a:latin typeface="Arial" panose="020B0604020202020204" pitchFamily="34" charset="0"/>
                          <a:cs typeface="Arial" panose="020B0604020202020204" pitchFamily="34" charset="0"/>
                        </a:rPr>
                        <a:t> Services</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Segment Services</a:t>
                      </a: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Web Services</a:t>
                      </a: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CGS CUSIP Access</a:t>
                      </a:r>
                    </a:p>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CGS Municipal</a:t>
                      </a:r>
                      <a:r>
                        <a:rPr lang="en-US" sz="1300" baseline="0" dirty="0" smtClean="0">
                          <a:latin typeface="Arial" panose="020B0604020202020204" pitchFamily="34" charset="0"/>
                          <a:cs typeface="Arial" panose="020B0604020202020204" pitchFamily="34" charset="0"/>
                        </a:rPr>
                        <a:t> Issuer Access</a:t>
                      </a:r>
                      <a:endParaRPr lang="en-US" sz="1300" dirty="0" smtClean="0">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API Web Services</a:t>
                      </a:r>
                    </a:p>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CGS iPad</a:t>
                      </a:r>
                      <a:r>
                        <a:rPr lang="en-US" sz="1300" baseline="0" dirty="0" smtClean="0">
                          <a:latin typeface="Arial" panose="020B0604020202020204" pitchFamily="34" charset="0"/>
                          <a:cs typeface="Arial" panose="020B0604020202020204" pitchFamily="34" charset="0"/>
                        </a:rPr>
                        <a:t> Application</a:t>
                      </a:r>
                    </a:p>
                    <a:p>
                      <a:pPr marL="228600" indent="-137160">
                        <a:lnSpc>
                          <a:spcPct val="120000"/>
                        </a:lnSpc>
                        <a:buFont typeface="Arial" panose="020B0604020202020204" pitchFamily="34" charset="0"/>
                        <a:buChar char="•"/>
                      </a:pPr>
                      <a:endParaRPr lang="en-US" sz="1300" dirty="0" smtClean="0">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Other Services and Offerings</a:t>
                      </a: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Credit</a:t>
                      </a:r>
                      <a:r>
                        <a:rPr lang="en-US" sz="1300" b="0" baseline="0" dirty="0" smtClean="0">
                          <a:solidFill>
                            <a:schemeClr val="tx1"/>
                          </a:solidFill>
                          <a:latin typeface="Arial" panose="020B0604020202020204" pitchFamily="34" charset="0"/>
                          <a:cs typeface="Arial" panose="020B0604020202020204" pitchFamily="34" charset="0"/>
                        </a:rPr>
                        <a:t> derivative entity ID’s for Markit’s RED service</a:t>
                      </a: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CUSIP</a:t>
                      </a:r>
                      <a:r>
                        <a:rPr lang="en-US" sz="1300" b="0" baseline="0" dirty="0" smtClean="0">
                          <a:solidFill>
                            <a:schemeClr val="tx1"/>
                          </a:solidFill>
                          <a:latin typeface="Arial" panose="020B0604020202020204" pitchFamily="34" charset="0"/>
                          <a:cs typeface="Arial" panose="020B0604020202020204" pitchFamily="34" charset="0"/>
                        </a:rPr>
                        <a:t> Certification Program</a:t>
                      </a:r>
                      <a:endParaRPr lang="en-US" sz="1300" b="0" dirty="0" smtClean="0">
                        <a:solidFill>
                          <a:schemeClr val="tx1"/>
                        </a:solidFill>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LEI</a:t>
                      </a:r>
                      <a:r>
                        <a:rPr lang="en-US" sz="1300" b="0" baseline="0" dirty="0" smtClean="0">
                          <a:solidFill>
                            <a:schemeClr val="tx1"/>
                          </a:solidFill>
                          <a:latin typeface="Arial" panose="020B0604020202020204" pitchFamily="34" charset="0"/>
                          <a:cs typeface="Arial" panose="020B0604020202020204" pitchFamily="34" charset="0"/>
                        </a:rPr>
                        <a:t> Certification Program</a:t>
                      </a: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2B40291-B281-49B5-BD58-69286E3507D4}" type="slidenum">
              <a:rPr lang="en-US" smtClean="0"/>
              <a:t>31</a:t>
            </a:fld>
            <a:endParaRPr lang="en-US" dirty="0"/>
          </a:p>
        </p:txBody>
      </p:sp>
    </p:spTree>
    <p:extLst>
      <p:ext uri="{BB962C8B-B14F-4D97-AF65-F5344CB8AC3E}">
        <p14:creationId xmlns:p14="http://schemas.microsoft.com/office/powerpoint/2010/main" val="1167322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Distribution</a:t>
            </a:r>
            <a:endParaRPr lang="en-US" dirty="0"/>
          </a:p>
        </p:txBody>
      </p:sp>
      <p:sp>
        <p:nvSpPr>
          <p:cNvPr id="9" name="Text Placeholder 8"/>
          <p:cNvSpPr>
            <a:spLocks noGrp="1"/>
          </p:cNvSpPr>
          <p:nvPr>
            <p:ph type="body" idx="1"/>
          </p:nvPr>
        </p:nvSpPr>
        <p:spPr/>
        <p:txBody>
          <a:bodyPr/>
          <a:lstStyle/>
          <a:p>
            <a:r>
              <a:rPr lang="en-US" dirty="0" smtClean="0"/>
              <a:t>CGS Data Feeds</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677725784"/>
              </p:ext>
            </p:extLst>
          </p:nvPr>
        </p:nvGraphicFramePr>
        <p:xfrm>
          <a:off x="457200" y="1905000"/>
          <a:ext cx="8229600" cy="38608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CGS Database Services</a:t>
                      </a:r>
                      <a:r>
                        <a:rPr lang="en-US" sz="1600" b="1" baseline="0" dirty="0" smtClean="0">
                          <a:latin typeface="Arial" panose="020B0604020202020204" pitchFamily="34" charset="0"/>
                          <a:cs typeface="Arial" panose="020B0604020202020204" pitchFamily="34" charset="0"/>
                        </a:rPr>
                        <a:t> </a:t>
                      </a:r>
                      <a:endParaRPr lang="en-US" sz="1600" b="1" dirty="0" smtClean="0">
                        <a:latin typeface="Arial" panose="020B0604020202020204" pitchFamily="34" charset="0"/>
                        <a:cs typeface="Arial" panose="020B0604020202020204" pitchFamily="34" charset="0"/>
                      </a:endParaRPr>
                    </a:p>
                  </a:txBody>
                  <a:tcPr marT="91440" marB="91440">
                    <a:lnR w="127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CUSIP/ISIN</a:t>
                      </a:r>
                      <a:r>
                        <a:rPr lang="en-US" sz="1300" b="0" baseline="0" dirty="0" smtClean="0">
                          <a:solidFill>
                            <a:schemeClr val="tx1"/>
                          </a:solidFill>
                          <a:latin typeface="Arial" panose="020B0604020202020204" pitchFamily="34" charset="0"/>
                          <a:cs typeface="Arial" panose="020B0604020202020204" pitchFamily="34" charset="0"/>
                        </a:rPr>
                        <a:t>/CINS Master Files</a:t>
                      </a:r>
                      <a:endParaRPr lang="en-US" sz="1300" b="0" dirty="0" smtClean="0">
                        <a:solidFill>
                          <a:schemeClr val="tx1"/>
                        </a:solidFill>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Legal</a:t>
                      </a:r>
                      <a:r>
                        <a:rPr lang="en-US" sz="1300" b="0" baseline="0" dirty="0" smtClean="0">
                          <a:solidFill>
                            <a:schemeClr val="tx1"/>
                          </a:solidFill>
                          <a:latin typeface="Arial" panose="020B0604020202020204" pitchFamily="34" charset="0"/>
                          <a:cs typeface="Arial" panose="020B0604020202020204" pitchFamily="34" charset="0"/>
                        </a:rPr>
                        <a:t> Entity Identification (LEI Plus)</a:t>
                      </a:r>
                      <a:endParaRPr lang="en-US" sz="1300" b="0" dirty="0" smtClean="0">
                        <a:solidFill>
                          <a:schemeClr val="tx1"/>
                        </a:solidFill>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New</a:t>
                      </a:r>
                      <a:r>
                        <a:rPr lang="en-US" sz="1300" b="0" baseline="0" dirty="0" smtClean="0">
                          <a:solidFill>
                            <a:schemeClr val="tx1"/>
                          </a:solidFill>
                          <a:latin typeface="Arial" panose="020B0604020202020204" pitchFamily="34" charset="0"/>
                          <a:cs typeface="Arial" panose="020B0604020202020204" pitchFamily="34" charset="0"/>
                        </a:rPr>
                        <a:t> Issue Alert</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Mortgage-backed and TBA Services</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Private Placement for Insurance Industry (PPNs)</a:t>
                      </a: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Identifier Solution Services</a:t>
                      </a: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Linkage</a:t>
                      </a:r>
                      <a:r>
                        <a:rPr lang="en-US" sz="1300" baseline="0" dirty="0" smtClean="0">
                          <a:latin typeface="Arial" panose="020B0604020202020204" pitchFamily="34" charset="0"/>
                          <a:cs typeface="Arial" panose="020B0604020202020204" pitchFamily="34" charset="0"/>
                        </a:rPr>
                        <a:t> of related securities from same private placement (144A)</a:t>
                      </a:r>
                      <a:endParaRPr lang="en-US" sz="1300" dirty="0" smtClean="0">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Linkage</a:t>
                      </a:r>
                      <a:r>
                        <a:rPr lang="en-US" sz="1300" baseline="0" dirty="0" smtClean="0">
                          <a:latin typeface="Arial" panose="020B0604020202020204" pitchFamily="34" charset="0"/>
                          <a:cs typeface="Arial" panose="020B0604020202020204" pitchFamily="34" charset="0"/>
                        </a:rPr>
                        <a:t> of related base-6 CUSIPs (Associated Issuers)</a:t>
                      </a:r>
                      <a:endParaRPr lang="en-US" sz="1300" dirty="0" smtClean="0">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CABRE-Related</a:t>
                      </a:r>
                      <a:r>
                        <a:rPr lang="en-US" sz="1300" baseline="0" dirty="0" smtClean="0">
                          <a:latin typeface="Arial" panose="020B0604020202020204" pitchFamily="34" charset="0"/>
                          <a:cs typeface="Arial" panose="020B0604020202020204" pitchFamily="34" charset="0"/>
                        </a:rPr>
                        <a:t> Instrument Bundle (CRIB)</a:t>
                      </a:r>
                    </a:p>
                    <a:p>
                      <a:pPr marL="228600" indent="-137160">
                        <a:lnSpc>
                          <a:spcPct val="120000"/>
                        </a:lnSpc>
                        <a:buFont typeface="Arial" panose="020B0604020202020204" pitchFamily="34" charset="0"/>
                        <a:buChar char="•"/>
                      </a:pPr>
                      <a:r>
                        <a:rPr lang="en-US" sz="1300" baseline="0" dirty="0" smtClean="0">
                          <a:latin typeface="Arial" panose="020B0604020202020204" pitchFamily="34" charset="0"/>
                          <a:cs typeface="Arial" panose="020B0604020202020204" pitchFamily="34" charset="0"/>
                        </a:rPr>
                        <a:t>Three types of ISIN-CUISP-CINS linkage files</a:t>
                      </a:r>
                      <a:endParaRPr lang="en-US" sz="1300" dirty="0" smtClean="0">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Segment Services</a:t>
                      </a: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Listed Options and Single Stock Futures</a:t>
                      </a: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Syndicate</a:t>
                      </a:r>
                      <a:r>
                        <a:rPr lang="en-US" sz="1300" b="0" baseline="0" dirty="0" smtClean="0">
                          <a:solidFill>
                            <a:schemeClr val="tx1"/>
                          </a:solidFill>
                          <a:latin typeface="Arial" panose="020B0604020202020204" pitchFamily="34" charset="0"/>
                          <a:cs typeface="Arial" panose="020B0604020202020204" pitchFamily="34" charset="0"/>
                        </a:rPr>
                        <a:t>d Loans</a:t>
                      </a:r>
                      <a:endParaRPr lang="en-US" sz="1300" b="0" dirty="0" smtClean="0">
                        <a:solidFill>
                          <a:schemeClr val="tx1"/>
                        </a:solidFill>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Hedge</a:t>
                      </a:r>
                      <a:r>
                        <a:rPr lang="en-US" sz="1300" b="0" baseline="0" dirty="0" smtClean="0">
                          <a:solidFill>
                            <a:schemeClr val="tx1"/>
                          </a:solidFill>
                          <a:latin typeface="Arial" panose="020B0604020202020204" pitchFamily="34" charset="0"/>
                          <a:cs typeface="Arial" panose="020B0604020202020204" pitchFamily="34" charset="0"/>
                        </a:rPr>
                        <a:t> Funds and Funds of Funds</a:t>
                      </a: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2B40291-B281-49B5-BD58-69286E3507D4}" type="slidenum">
              <a:rPr lang="en-US" smtClean="0"/>
              <a:t>32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28600"/>
            <a:ext cx="2847975" cy="1609725"/>
          </a:xfrm>
          <a:prstGeom prst="rect">
            <a:avLst/>
          </a:prstGeom>
        </p:spPr>
      </p:pic>
    </p:spTree>
    <p:extLst>
      <p:ext uri="{BB962C8B-B14F-4D97-AF65-F5344CB8AC3E}">
        <p14:creationId xmlns:p14="http://schemas.microsoft.com/office/powerpoint/2010/main" val="720001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Distribution</a:t>
            </a:r>
            <a:endParaRPr lang="en-US" dirty="0"/>
          </a:p>
        </p:txBody>
      </p:sp>
      <p:sp>
        <p:nvSpPr>
          <p:cNvPr id="9" name="Text Placeholder 8"/>
          <p:cNvSpPr>
            <a:spLocks noGrp="1"/>
          </p:cNvSpPr>
          <p:nvPr>
            <p:ph type="body" idx="1"/>
          </p:nvPr>
        </p:nvSpPr>
        <p:spPr/>
        <p:txBody>
          <a:bodyPr/>
          <a:lstStyle/>
          <a:p>
            <a:r>
              <a:rPr lang="en-US" dirty="0" smtClean="0"/>
              <a:t>Focusing the Spotlight on…</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2304967024"/>
              </p:ext>
            </p:extLst>
          </p:nvPr>
        </p:nvGraphicFramePr>
        <p:xfrm>
          <a:off x="457200" y="1905000"/>
          <a:ext cx="8229600" cy="37338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New Issue Alert</a:t>
                      </a:r>
                    </a:p>
                  </a:txBody>
                  <a:tcPr marT="91440" marB="91440">
                    <a:lnR w="127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Files pushed every 15 minutes</a:t>
                      </a:r>
                      <a:r>
                        <a:rPr lang="en-US" sz="1300" b="0" baseline="0" dirty="0" smtClean="0">
                          <a:solidFill>
                            <a:schemeClr val="tx1"/>
                          </a:solidFill>
                          <a:latin typeface="Arial" panose="020B0604020202020204" pitchFamily="34" charset="0"/>
                          <a:cs typeface="Arial" panose="020B0604020202020204" pitchFamily="34" charset="0"/>
                        </a:rPr>
                        <a:t> of CUSIPs assigned during previous window</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New issues only (no updates/changes)</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Best when paired with a CUSIP Master file</a:t>
                      </a: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CUSIP/CINS/ISIN</a:t>
                      </a:r>
                      <a:r>
                        <a:rPr lang="en-US" sz="1600" b="1" baseline="0" dirty="0" smtClean="0">
                          <a:solidFill>
                            <a:schemeClr val="bg1"/>
                          </a:solidFill>
                          <a:latin typeface="Arial" panose="020B0604020202020204" pitchFamily="34" charset="0"/>
                          <a:cs typeface="Arial" panose="020B0604020202020204" pitchFamily="34" charset="0"/>
                        </a:rPr>
                        <a:t> Linkage Comparison</a:t>
                      </a:r>
                      <a:endParaRPr lang="en-US" sz="1600" b="1" dirty="0" smtClean="0">
                        <a:solidFill>
                          <a:schemeClr val="bg1"/>
                        </a:solidFill>
                        <a:latin typeface="Arial" panose="020B0604020202020204" pitchFamily="34" charset="0"/>
                        <a:cs typeface="Arial" panose="020B0604020202020204" pitchFamily="34" charset="0"/>
                      </a:endParaRP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CUSIP Master with ISIN (Over 9mm US and Canadian instruments)</a:t>
                      </a:r>
                    </a:p>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CINS Master with ISIN (Over</a:t>
                      </a:r>
                      <a:r>
                        <a:rPr lang="en-US" sz="1300" baseline="0" dirty="0" smtClean="0">
                          <a:latin typeface="Arial" panose="020B0604020202020204" pitchFamily="34" charset="0"/>
                          <a:cs typeface="Arial" panose="020B0604020202020204" pitchFamily="34" charset="0"/>
                        </a:rPr>
                        <a:t> 5mm g</a:t>
                      </a:r>
                      <a:r>
                        <a:rPr lang="en-US" sz="1300" dirty="0" smtClean="0">
                          <a:latin typeface="Arial" panose="020B0604020202020204" pitchFamily="34" charset="0"/>
                          <a:cs typeface="Arial" panose="020B0604020202020204" pitchFamily="34" charset="0"/>
                        </a:rPr>
                        <a:t>lobally traded instruments)</a:t>
                      </a:r>
                    </a:p>
                    <a:p>
                      <a:pPr marL="228600" indent="-137160">
                        <a:lnSpc>
                          <a:spcPct val="120000"/>
                        </a:lnSpc>
                        <a:buFont typeface="Arial" panose="020B0604020202020204" pitchFamily="34" charset="0"/>
                        <a:buChar char="•"/>
                      </a:pPr>
                      <a:r>
                        <a:rPr lang="en-US" sz="1300" baseline="0" dirty="0" smtClean="0">
                          <a:latin typeface="Arial" panose="020B0604020202020204" pitchFamily="34" charset="0"/>
                          <a:cs typeface="Arial" panose="020B0604020202020204" pitchFamily="34" charset="0"/>
                        </a:rPr>
                        <a:t>Global ISIN Data “INC” File (Driven by ISINs supplied by 120 Global NNAs)</a:t>
                      </a: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Associated Issuers</a:t>
                      </a: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Links</a:t>
                      </a:r>
                      <a:r>
                        <a:rPr lang="en-US" sz="1300" b="0" baseline="0" dirty="0" smtClean="0">
                          <a:solidFill>
                            <a:schemeClr val="tx1"/>
                          </a:solidFill>
                          <a:latin typeface="Arial" panose="020B0604020202020204" pitchFamily="34" charset="0"/>
                          <a:cs typeface="Arial" panose="020B0604020202020204" pitchFamily="34" charset="0"/>
                        </a:rPr>
                        <a:t> related issuer names in the CUSIP database</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Issuers with multiple base numbers (e.g. NYS Dorm Authority)</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Issuers related via historical corporate actions</a:t>
                      </a: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2B40291-B281-49B5-BD58-69286E3507D4}" type="slidenum">
              <a:rPr lang="en-US" smtClean="0"/>
              <a:t>33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73981"/>
            <a:ext cx="2362200" cy="1769370"/>
          </a:xfrm>
          <a:prstGeom prst="rect">
            <a:avLst/>
          </a:prstGeom>
          <a:ln w="38100">
            <a:solidFill>
              <a:srgbClr val="FFFF00"/>
            </a:solidFill>
          </a:ln>
        </p:spPr>
      </p:pic>
    </p:spTree>
    <p:extLst>
      <p:ext uri="{BB962C8B-B14F-4D97-AF65-F5344CB8AC3E}">
        <p14:creationId xmlns:p14="http://schemas.microsoft.com/office/powerpoint/2010/main" val="2811438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Distribution</a:t>
            </a:r>
            <a:endParaRPr lang="en-US" dirty="0"/>
          </a:p>
        </p:txBody>
      </p:sp>
      <p:sp>
        <p:nvSpPr>
          <p:cNvPr id="9" name="Text Placeholder 8"/>
          <p:cNvSpPr>
            <a:spLocks noGrp="1"/>
          </p:cNvSpPr>
          <p:nvPr>
            <p:ph type="body" idx="1"/>
          </p:nvPr>
        </p:nvSpPr>
        <p:spPr/>
        <p:txBody>
          <a:bodyPr/>
          <a:lstStyle/>
          <a:p>
            <a:r>
              <a:rPr lang="en-US" dirty="0" smtClean="0"/>
              <a:t>Web and Portfolio Services</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2554382929"/>
              </p:ext>
            </p:extLst>
          </p:nvPr>
        </p:nvGraphicFramePr>
        <p:xfrm>
          <a:off x="457200" y="1905000"/>
          <a:ext cx="8229600" cy="39878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CGS CUSIP</a:t>
                      </a:r>
                      <a:r>
                        <a:rPr lang="en-US" sz="1600" b="1" baseline="0" dirty="0" smtClean="0">
                          <a:latin typeface="Arial" panose="020B0604020202020204" pitchFamily="34" charset="0"/>
                          <a:cs typeface="Arial" panose="020B0604020202020204" pitchFamily="34" charset="0"/>
                        </a:rPr>
                        <a:t> Access</a:t>
                      </a:r>
                      <a:endParaRPr lang="en-US" sz="1600" b="1" dirty="0" smtClean="0">
                        <a:latin typeface="Arial" panose="020B0604020202020204" pitchFamily="34" charset="0"/>
                        <a:cs typeface="Arial" panose="020B0604020202020204" pitchFamily="34" charset="0"/>
                      </a:endParaRPr>
                    </a:p>
                  </a:txBody>
                  <a:tcPr marT="91440" marB="91440">
                    <a:lnR w="127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Direct access to the full CGS database</a:t>
                      </a: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Updated</a:t>
                      </a:r>
                      <a:r>
                        <a:rPr lang="en-US" sz="1300" b="0" baseline="0" dirty="0" smtClean="0">
                          <a:solidFill>
                            <a:schemeClr val="tx1"/>
                          </a:solidFill>
                          <a:latin typeface="Arial" panose="020B0604020202020204" pitchFamily="34" charset="0"/>
                          <a:cs typeface="Arial" panose="020B0604020202020204" pitchFamily="34" charset="0"/>
                        </a:rPr>
                        <a:t> in near-real time, every 5 minutes</a:t>
                      </a:r>
                      <a:endParaRPr lang="en-US" sz="1300" b="0" dirty="0" smtClean="0">
                        <a:solidFill>
                          <a:schemeClr val="tx1"/>
                        </a:solidFill>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Up to 62 data elements</a:t>
                      </a:r>
                      <a:endParaRPr lang="en-US" sz="1300" b="0" baseline="0" dirty="0" smtClean="0">
                        <a:solidFill>
                          <a:schemeClr val="tx1"/>
                        </a:solidFill>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Search by issuer, issue or identifier</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Additional entitlements available</a:t>
                      </a: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CGS Municipal Issuer Access</a:t>
                      </a: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4F5660"/>
                    </a:solidFill>
                  </a:tcPr>
                </a:tc>
                <a:tc>
                  <a:txBody>
                    <a:bodyPr/>
                    <a:lstStyle/>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Facilitates</a:t>
                      </a:r>
                      <a:r>
                        <a:rPr lang="en-US" sz="1300" baseline="0" dirty="0" smtClean="0">
                          <a:latin typeface="Arial" panose="020B0604020202020204" pitchFamily="34" charset="0"/>
                          <a:cs typeface="Arial" panose="020B0604020202020204" pitchFamily="34" charset="0"/>
                        </a:rPr>
                        <a:t> disclosure reporting under Rule 15c2-12</a:t>
                      </a:r>
                      <a:endParaRPr lang="en-US" sz="1300" dirty="0" smtClean="0">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dirty="0" smtClean="0">
                          <a:latin typeface="Arial" panose="020B0604020202020204" pitchFamily="34" charset="0"/>
                          <a:cs typeface="Arial" panose="020B0604020202020204" pitchFamily="34" charset="0"/>
                        </a:rPr>
                        <a:t>Updated</a:t>
                      </a:r>
                      <a:r>
                        <a:rPr lang="en-US" sz="1300" baseline="0" dirty="0" smtClean="0">
                          <a:latin typeface="Arial" panose="020B0604020202020204" pitchFamily="34" charset="0"/>
                          <a:cs typeface="Arial" panose="020B0604020202020204" pitchFamily="34" charset="0"/>
                        </a:rPr>
                        <a:t> in near-real time, every 5 minutes</a:t>
                      </a:r>
                      <a:endParaRPr lang="en-US" sz="1300" dirty="0" smtClean="0">
                        <a:latin typeface="Arial" panose="020B0604020202020204" pitchFamily="34" charset="0"/>
                        <a:cs typeface="Arial" panose="020B0604020202020204" pitchFamily="34" charset="0"/>
                      </a:endParaRPr>
                    </a:p>
                    <a:p>
                      <a:pPr marL="228600" indent="-137160">
                        <a:lnSpc>
                          <a:spcPct val="120000"/>
                        </a:lnSpc>
                        <a:buFont typeface="Arial" panose="020B0604020202020204" pitchFamily="34" charset="0"/>
                        <a:buChar char="•"/>
                      </a:pPr>
                      <a:r>
                        <a:rPr lang="en-US" sz="1300" baseline="0" dirty="0" smtClean="0">
                          <a:latin typeface="Arial" panose="020B0604020202020204" pitchFamily="34" charset="0"/>
                          <a:cs typeface="Arial" panose="020B0604020202020204" pitchFamily="34" charset="0"/>
                        </a:rPr>
                        <a:t>View, print or download all securities for a given municipality or authority</a:t>
                      </a:r>
                    </a:p>
                    <a:p>
                      <a:pPr marL="228600" indent="-137160">
                        <a:lnSpc>
                          <a:spcPct val="120000"/>
                        </a:lnSpc>
                        <a:buFont typeface="Arial" panose="020B0604020202020204" pitchFamily="34" charset="0"/>
                        <a:buChar char="•"/>
                      </a:pPr>
                      <a:r>
                        <a:rPr lang="en-US" sz="1300" baseline="0" dirty="0" smtClean="0">
                          <a:latin typeface="Arial" panose="020B0604020202020204" pitchFamily="34" charset="0"/>
                          <a:cs typeface="Arial" panose="020B0604020202020204" pitchFamily="34" charset="0"/>
                        </a:rPr>
                        <a:t>Three types of ISIN-CUISP-CINS linkage files</a:t>
                      </a:r>
                      <a:endParaRPr lang="en-US" sz="1300" dirty="0" smtClean="0">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24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Portfolio Services</a:t>
                      </a:r>
                    </a:p>
                  </a:txBody>
                  <a:tcPr marT="91440" marB="91440">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4F5660"/>
                    </a:solidFill>
                  </a:tcPr>
                </a:tc>
                <a:tc>
                  <a:txBody>
                    <a:bodyPr/>
                    <a:lstStyle/>
                    <a:p>
                      <a:pPr marL="228600" indent="-137160">
                        <a:lnSpc>
                          <a:spcPct val="120000"/>
                        </a:lnSpc>
                        <a:buFont typeface="Arial" panose="020B0604020202020204" pitchFamily="34" charset="0"/>
                        <a:buChar char="•"/>
                      </a:pPr>
                      <a:r>
                        <a:rPr lang="en-US" sz="1300" b="0" dirty="0" smtClean="0">
                          <a:solidFill>
                            <a:schemeClr val="tx1"/>
                          </a:solidFill>
                          <a:latin typeface="Arial" panose="020B0604020202020204" pitchFamily="34" charset="0"/>
                          <a:cs typeface="Arial" panose="020B0604020202020204" pitchFamily="34" charset="0"/>
                        </a:rPr>
                        <a:t>Upload</a:t>
                      </a:r>
                      <a:r>
                        <a:rPr lang="en-US" sz="1300" b="0" baseline="0" dirty="0" smtClean="0">
                          <a:solidFill>
                            <a:schemeClr val="tx1"/>
                          </a:solidFill>
                          <a:latin typeface="Arial" panose="020B0604020202020204" pitchFamily="34" charset="0"/>
                          <a:cs typeface="Arial" panose="020B0604020202020204" pitchFamily="34" charset="0"/>
                        </a:rPr>
                        <a:t> up to 100,000 CUSIP/CINS/ISINs for validation and data retrieval</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Easy Browse/Upload interface using Excel files</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Provides data enrichment and identifier verification</a:t>
                      </a:r>
                    </a:p>
                    <a:p>
                      <a:pPr marL="228600" indent="-137160">
                        <a:lnSpc>
                          <a:spcPct val="120000"/>
                        </a:lnSpc>
                        <a:buFont typeface="Arial" panose="020B0604020202020204" pitchFamily="34" charset="0"/>
                        <a:buChar char="•"/>
                      </a:pPr>
                      <a:r>
                        <a:rPr lang="en-US" sz="1300" b="0" baseline="0" dirty="0" smtClean="0">
                          <a:solidFill>
                            <a:schemeClr val="tx1"/>
                          </a:solidFill>
                          <a:latin typeface="Arial" panose="020B0604020202020204" pitchFamily="34" charset="0"/>
                          <a:cs typeface="Arial" panose="020B0604020202020204" pitchFamily="34" charset="0"/>
                        </a:rPr>
                        <a:t>Helps maintain accurate security master files</a:t>
                      </a:r>
                    </a:p>
                    <a:p>
                      <a:pPr marL="228600" indent="-137160">
                        <a:lnSpc>
                          <a:spcPct val="120000"/>
                        </a:lnSpc>
                        <a:buFont typeface="Arial" panose="020B0604020202020204" pitchFamily="34" charset="0"/>
                        <a:buChar char="•"/>
                      </a:pPr>
                      <a:endParaRPr lang="en-US" sz="1300" b="0" dirty="0" smtClean="0">
                        <a:solidFill>
                          <a:schemeClr val="tx1"/>
                        </a:solidFill>
                        <a:latin typeface="Arial" panose="020B0604020202020204" pitchFamily="34" charset="0"/>
                        <a:cs typeface="Arial" panose="020B0604020202020204" pitchFamily="34" charset="0"/>
                      </a:endParaRPr>
                    </a:p>
                  </a:txBody>
                  <a:tcPr marT="91440" marB="91440">
                    <a:lnL w="127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2B40291-B281-49B5-BD58-69286E3507D4}" type="slidenum">
              <a:rPr lang="en-US" smtClean="0"/>
              <a:t>34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19723"/>
            <a:ext cx="4495800" cy="1455162"/>
          </a:xfrm>
          <a:prstGeom prst="rect">
            <a:avLst/>
          </a:prstGeom>
        </p:spPr>
      </p:pic>
    </p:spTree>
    <p:extLst>
      <p:ext uri="{BB962C8B-B14F-4D97-AF65-F5344CB8AC3E}">
        <p14:creationId xmlns:p14="http://schemas.microsoft.com/office/powerpoint/2010/main" val="2811438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3810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sz="2400" b="1" dirty="0" smtClean="0">
                <a:ea typeface="ＭＳ Ｐゴシック" pitchFamily="34" charset="-128"/>
              </a:rPr>
              <a:t>Benefit Directly </a:t>
            </a:r>
            <a:r>
              <a:rPr lang="en-US" altLang="en-US" sz="2400" dirty="0">
                <a:ea typeface="ＭＳ Ｐゴシック" pitchFamily="34" charset="-128"/>
              </a:rPr>
              <a:t>f</a:t>
            </a:r>
            <a:r>
              <a:rPr lang="en-US" altLang="en-US" sz="2400" b="1" dirty="0" smtClean="0">
                <a:ea typeface="ＭＳ Ｐゴシック" pitchFamily="34" charset="-128"/>
              </a:rPr>
              <a:t>rom the Source</a:t>
            </a:r>
          </a:p>
        </p:txBody>
      </p:sp>
      <p:pic>
        <p:nvPicPr>
          <p:cNvPr id="512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288" y="914400"/>
            <a:ext cx="884872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977900"/>
            <a:ext cx="3325813" cy="2782888"/>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DDDDDD"/>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3894138"/>
            <a:ext cx="3325813" cy="2782887"/>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DDDDDD"/>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825" y="977900"/>
            <a:ext cx="3327400" cy="2782888"/>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DDDDDD"/>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5488" y="4214813"/>
            <a:ext cx="2805112" cy="2031325"/>
          </a:xfrm>
          <a:prstGeom prst="rect">
            <a:avLst/>
          </a:prstGeom>
          <a:noFill/>
        </p:spPr>
        <p:txBody>
          <a:bodyPr>
            <a:spAutoFit/>
          </a:bodyPr>
          <a:lstStyle/>
          <a:p>
            <a:pPr>
              <a:defRPr/>
            </a:pPr>
            <a:r>
              <a:rPr lang="en-US" sz="1800" b="1" dirty="0">
                <a:solidFill>
                  <a:srgbClr val="4F5660"/>
                </a:solidFill>
              </a:rPr>
              <a:t>Speed</a:t>
            </a:r>
          </a:p>
          <a:p>
            <a:pPr marL="171450" indent="-171450">
              <a:spcBef>
                <a:spcPts val="600"/>
              </a:spcBef>
              <a:buFont typeface="Arial" pitchFamily="34" charset="0"/>
              <a:buChar char="•"/>
              <a:defRPr/>
            </a:pPr>
            <a:r>
              <a:rPr lang="en-US" sz="1600" dirty="0"/>
              <a:t>Real time access  to IPOs, new issuance, and corporate actions</a:t>
            </a:r>
          </a:p>
          <a:p>
            <a:pPr marL="171450" indent="-171450">
              <a:spcBef>
                <a:spcPts val="600"/>
              </a:spcBef>
              <a:buFont typeface="Arial" pitchFamily="34" charset="0"/>
              <a:buChar char="•"/>
              <a:defRPr/>
            </a:pPr>
            <a:r>
              <a:rPr lang="en-US" sz="1600" dirty="0"/>
              <a:t>Multiple delivery options via feed or web services</a:t>
            </a:r>
          </a:p>
          <a:p>
            <a:pPr marL="171450" indent="-171450">
              <a:buFont typeface="Arial" pitchFamily="34" charset="0"/>
              <a:buChar char="•"/>
              <a:defRPr/>
            </a:pPr>
            <a:endParaRPr lang="en-US" dirty="0"/>
          </a:p>
        </p:txBody>
      </p:sp>
      <p:sp>
        <p:nvSpPr>
          <p:cNvPr id="13" name="TextBox 12"/>
          <p:cNvSpPr txBox="1"/>
          <p:nvPr/>
        </p:nvSpPr>
        <p:spPr>
          <a:xfrm>
            <a:off x="725488" y="1243013"/>
            <a:ext cx="2703512" cy="2954655"/>
          </a:xfrm>
          <a:prstGeom prst="rect">
            <a:avLst/>
          </a:prstGeom>
          <a:noFill/>
        </p:spPr>
        <p:txBody>
          <a:bodyPr>
            <a:spAutoFit/>
          </a:bodyPr>
          <a:lstStyle/>
          <a:p>
            <a:pPr>
              <a:defRPr/>
            </a:pPr>
            <a:r>
              <a:rPr lang="en-US" sz="1800" b="1" dirty="0">
                <a:solidFill>
                  <a:srgbClr val="4F5660"/>
                </a:solidFill>
              </a:rPr>
              <a:t>Data Provenance</a:t>
            </a:r>
          </a:p>
          <a:p>
            <a:pPr marL="171450" indent="-171450">
              <a:spcBef>
                <a:spcPts val="600"/>
              </a:spcBef>
              <a:buFont typeface="Arial" pitchFamily="34" charset="0"/>
              <a:buChar char="•"/>
              <a:defRPr/>
            </a:pPr>
            <a:r>
              <a:rPr lang="en-US" sz="1600" dirty="0" smtClean="0"/>
              <a:t>Primary source </a:t>
            </a:r>
            <a:r>
              <a:rPr lang="en-US" sz="1600" dirty="0"/>
              <a:t>database</a:t>
            </a:r>
          </a:p>
          <a:p>
            <a:pPr marL="171450" indent="-171450">
              <a:spcBef>
                <a:spcPts val="600"/>
              </a:spcBef>
              <a:buFont typeface="Arial" pitchFamily="34" charset="0"/>
              <a:buChar char="•"/>
              <a:defRPr/>
            </a:pPr>
            <a:r>
              <a:rPr lang="en-US" sz="1600" dirty="0" smtClean="0"/>
              <a:t>Supported by legal </a:t>
            </a:r>
            <a:r>
              <a:rPr lang="en-US" sz="1600" dirty="0"/>
              <a:t>documentation</a:t>
            </a:r>
          </a:p>
          <a:p>
            <a:pPr marL="171450" indent="-171450">
              <a:spcBef>
                <a:spcPts val="600"/>
              </a:spcBef>
              <a:buFont typeface="Arial" pitchFamily="34" charset="0"/>
              <a:buChar char="•"/>
              <a:defRPr/>
            </a:pPr>
            <a:r>
              <a:rPr lang="en-US" sz="1600" dirty="0" smtClean="0"/>
              <a:t>50 </a:t>
            </a:r>
            <a:r>
              <a:rPr lang="en-US" sz="1600" dirty="0"/>
              <a:t>years of historical reference data and corporate actions</a:t>
            </a:r>
          </a:p>
          <a:p>
            <a:pPr marL="171450" indent="-171450">
              <a:spcBef>
                <a:spcPts val="600"/>
              </a:spcBef>
              <a:buFont typeface="Arial" pitchFamily="34" charset="0"/>
              <a:buChar char="•"/>
              <a:defRPr/>
            </a:pPr>
            <a:r>
              <a:rPr lang="en-US" sz="1600" dirty="0"/>
              <a:t>Data expertise</a:t>
            </a:r>
          </a:p>
          <a:p>
            <a:pPr marL="171450" indent="-171450">
              <a:buFont typeface="Arial" pitchFamily="34" charset="0"/>
              <a:buChar char="•"/>
              <a:defRPr/>
            </a:pPr>
            <a:endParaRPr lang="en-US" dirty="0"/>
          </a:p>
          <a:p>
            <a:pPr marL="171450" indent="-171450">
              <a:buFont typeface="Arial" pitchFamily="34" charset="0"/>
              <a:buChar char="•"/>
              <a:defRPr/>
            </a:pPr>
            <a:endParaRPr lang="en-US" dirty="0"/>
          </a:p>
        </p:txBody>
      </p:sp>
      <p:sp>
        <p:nvSpPr>
          <p:cNvPr id="14" name="TextBox 13"/>
          <p:cNvSpPr txBox="1"/>
          <p:nvPr/>
        </p:nvSpPr>
        <p:spPr>
          <a:xfrm>
            <a:off x="5607050" y="1243013"/>
            <a:ext cx="2828925" cy="2877711"/>
          </a:xfrm>
          <a:prstGeom prst="rect">
            <a:avLst/>
          </a:prstGeom>
          <a:noFill/>
        </p:spPr>
        <p:txBody>
          <a:bodyPr>
            <a:spAutoFit/>
          </a:bodyPr>
          <a:lstStyle/>
          <a:p>
            <a:pPr>
              <a:defRPr/>
            </a:pPr>
            <a:r>
              <a:rPr lang="en-US" sz="1800" b="1" dirty="0">
                <a:solidFill>
                  <a:srgbClr val="4F5660"/>
                </a:solidFill>
              </a:rPr>
              <a:t>Validation &amp; Accuracy</a:t>
            </a:r>
          </a:p>
          <a:p>
            <a:pPr marL="171450" indent="-171450">
              <a:spcBef>
                <a:spcPts val="600"/>
              </a:spcBef>
              <a:buFont typeface="Arial" pitchFamily="34" charset="0"/>
              <a:buChar char="•"/>
              <a:defRPr/>
            </a:pPr>
            <a:r>
              <a:rPr lang="en-US" sz="1600" dirty="0"/>
              <a:t>Ensure accuracy of CUSIP, CINS and ISIN identifiers</a:t>
            </a:r>
          </a:p>
          <a:p>
            <a:pPr marL="171450" indent="-171450">
              <a:spcBef>
                <a:spcPts val="600"/>
              </a:spcBef>
              <a:buFont typeface="Arial" pitchFamily="34" charset="0"/>
              <a:buChar char="•"/>
              <a:defRPr/>
            </a:pPr>
            <a:r>
              <a:rPr lang="en-US" sz="1600" dirty="0"/>
              <a:t>Protect against dummy numbers</a:t>
            </a:r>
          </a:p>
          <a:p>
            <a:pPr marL="171450" indent="-171450">
              <a:spcBef>
                <a:spcPts val="600"/>
              </a:spcBef>
              <a:buFont typeface="Arial" pitchFamily="34" charset="0"/>
              <a:buChar char="•"/>
              <a:defRPr/>
            </a:pPr>
            <a:r>
              <a:rPr lang="en-US" sz="1600" dirty="0"/>
              <a:t>Cross check underlying data elements with legal documentation</a:t>
            </a:r>
          </a:p>
          <a:p>
            <a:pPr marL="171450" indent="-171450">
              <a:buFont typeface="Arial" pitchFamily="34" charset="0"/>
              <a:buChar char="•"/>
              <a:defRPr/>
            </a:pPr>
            <a:endParaRPr lang="en-US" dirty="0"/>
          </a:p>
          <a:p>
            <a:pPr marL="171450" indent="-171450">
              <a:buFont typeface="Arial" pitchFamily="34" charset="0"/>
              <a:buChar char="•"/>
              <a:defRPr/>
            </a:pPr>
            <a:endParaRPr lang="en-US" dirty="0"/>
          </a:p>
        </p:txBody>
      </p:sp>
      <p:pic>
        <p:nvPicPr>
          <p:cNvPr id="512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825" y="3894138"/>
            <a:ext cx="3327400" cy="2782887"/>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DDDDDD"/>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607050" y="4214813"/>
            <a:ext cx="2828925" cy="2000548"/>
          </a:xfrm>
          <a:prstGeom prst="rect">
            <a:avLst/>
          </a:prstGeom>
          <a:noFill/>
        </p:spPr>
        <p:txBody>
          <a:bodyPr>
            <a:spAutoFit/>
          </a:bodyPr>
          <a:lstStyle/>
          <a:p>
            <a:pPr>
              <a:defRPr/>
            </a:pPr>
            <a:r>
              <a:rPr lang="en-US" sz="1800" b="1" dirty="0">
                <a:solidFill>
                  <a:srgbClr val="4F5660"/>
                </a:solidFill>
              </a:rPr>
              <a:t>Asset Class Coverage</a:t>
            </a:r>
          </a:p>
          <a:p>
            <a:pPr marL="171450" indent="-171450">
              <a:spcBef>
                <a:spcPts val="600"/>
              </a:spcBef>
              <a:buFont typeface="Arial" pitchFamily="34" charset="0"/>
              <a:buChar char="•"/>
              <a:defRPr/>
            </a:pPr>
            <a:r>
              <a:rPr lang="en-US" sz="1600" dirty="0"/>
              <a:t>Dozens of asset classes covered across public and private markets</a:t>
            </a:r>
          </a:p>
          <a:p>
            <a:pPr marL="171450" indent="-171450">
              <a:spcBef>
                <a:spcPts val="600"/>
              </a:spcBef>
              <a:buFont typeface="Arial" pitchFamily="34" charset="0"/>
              <a:buChar char="•"/>
              <a:defRPr/>
            </a:pPr>
            <a:r>
              <a:rPr lang="en-US" sz="1600" dirty="0"/>
              <a:t>Work with industry experts on expansion to new classes </a:t>
            </a:r>
            <a:r>
              <a:rPr lang="en-US" sz="1600" dirty="0" smtClean="0"/>
              <a:t>e.g. </a:t>
            </a:r>
            <a:r>
              <a:rPr lang="en-US" sz="1600" dirty="0"/>
              <a:t>LSTA, NAIC, Markit</a:t>
            </a:r>
            <a:endParaRPr lang="en-US" dirty="0"/>
          </a:p>
        </p:txBody>
      </p:sp>
      <p:sp>
        <p:nvSpPr>
          <p:cNvPr id="2" name="Slide Number Placeholder 1"/>
          <p:cNvSpPr>
            <a:spLocks noGrp="1"/>
          </p:cNvSpPr>
          <p:nvPr>
            <p:ph type="sldNum" sz="quarter" idx="12"/>
          </p:nvPr>
        </p:nvSpPr>
        <p:spPr/>
        <p:txBody>
          <a:bodyPr/>
          <a:lstStyle/>
          <a:p>
            <a:fld id="{32B40291-B281-49B5-BD58-69286E3507D4}" type="slidenum">
              <a:rPr lang="en-US" smtClean="0"/>
              <a:t>35</a:t>
            </a:fld>
            <a:endParaRPr lang="en-US" dirty="0"/>
          </a:p>
        </p:txBody>
      </p:sp>
    </p:spTree>
    <p:extLst>
      <p:ext uri="{BB962C8B-B14F-4D97-AF65-F5344CB8AC3E}">
        <p14:creationId xmlns:p14="http://schemas.microsoft.com/office/powerpoint/2010/main" val="392109828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Glimpse of the Future</a:t>
            </a:r>
            <a:endParaRPr lang="en-US" dirty="0"/>
          </a:p>
        </p:txBody>
      </p:sp>
      <p:sp>
        <p:nvSpPr>
          <p:cNvPr id="3" name="Text Placeholder 2"/>
          <p:cNvSpPr>
            <a:spLocks noGrp="1"/>
          </p:cNvSpPr>
          <p:nvPr>
            <p:ph type="body" idx="1"/>
          </p:nvPr>
        </p:nvSpPr>
        <p:spPr/>
        <p:txBody>
          <a:bodyPr/>
          <a:lstStyle/>
          <a:p>
            <a:r>
              <a:rPr lang="en-US" dirty="0" smtClean="0"/>
              <a:t>2017 and beyond…</a:t>
            </a:r>
            <a:endParaRPr lang="en-US" dirty="0"/>
          </a:p>
        </p:txBody>
      </p:sp>
      <p:sp>
        <p:nvSpPr>
          <p:cNvPr id="4" name="Content Placeholder 3"/>
          <p:cNvSpPr>
            <a:spLocks noGrp="1"/>
          </p:cNvSpPr>
          <p:nvPr>
            <p:ph sz="half" idx="2"/>
          </p:nvPr>
        </p:nvSpPr>
        <p:spPr/>
        <p:txBody>
          <a:bodyPr>
            <a:normAutofit/>
          </a:bodyPr>
          <a:lstStyle/>
          <a:p>
            <a:pPr marL="228600" indent="-137160"/>
            <a:r>
              <a:rPr lang="en-US" dirty="0" smtClean="0"/>
              <a:t>New Frontiers in Asset Classes</a:t>
            </a:r>
          </a:p>
          <a:p>
            <a:pPr marL="571500" lvl="1" indent="-137160"/>
            <a:r>
              <a:rPr lang="en-US" dirty="0"/>
              <a:t> </a:t>
            </a:r>
            <a:r>
              <a:rPr lang="en-US" dirty="0" smtClean="0"/>
              <a:t>Factored Receivables</a:t>
            </a:r>
          </a:p>
          <a:p>
            <a:pPr marL="571500" lvl="1" indent="-137160"/>
            <a:r>
              <a:rPr lang="en-US" dirty="0"/>
              <a:t> </a:t>
            </a:r>
            <a:r>
              <a:rPr lang="en-US" dirty="0" smtClean="0"/>
              <a:t>Marketplace – or “P2P” – loans</a:t>
            </a:r>
          </a:p>
          <a:p>
            <a:pPr marL="571500" lvl="1" indent="-137160"/>
            <a:r>
              <a:rPr lang="en-US" dirty="0"/>
              <a:t> </a:t>
            </a:r>
            <a:r>
              <a:rPr lang="en-US" dirty="0" smtClean="0"/>
              <a:t>More in the alt space (e.g. private equity)</a:t>
            </a:r>
            <a:br>
              <a:rPr lang="en-US" dirty="0" smtClean="0"/>
            </a:br>
            <a:endParaRPr lang="en-US" dirty="0" smtClean="0"/>
          </a:p>
          <a:p>
            <a:pPr marL="228600" indent="-137160"/>
            <a:r>
              <a:rPr lang="en-US" dirty="0" smtClean="0"/>
              <a:t>New Asset Types and Attributes for CFI Codes</a:t>
            </a:r>
            <a:br>
              <a:rPr lang="en-US" dirty="0" smtClean="0"/>
            </a:br>
            <a:endParaRPr lang="en-US" dirty="0" smtClean="0"/>
          </a:p>
          <a:p>
            <a:pPr marL="228600" indent="-137160"/>
            <a:r>
              <a:rPr lang="en-US" dirty="0" smtClean="0"/>
              <a:t>ISINs for OTC derivatives</a:t>
            </a:r>
          </a:p>
          <a:p>
            <a:pPr marL="571500" lvl="1" indent="-137160"/>
            <a:r>
              <a:rPr lang="en-US" dirty="0" smtClean="0"/>
              <a:t> ISIN embraced by ESMA as global standard for MiFID II </a:t>
            </a:r>
          </a:p>
          <a:p>
            <a:pPr marL="571500" lvl="1" indent="-137160"/>
            <a:r>
              <a:rPr lang="en-US" dirty="0" smtClean="0"/>
              <a:t> Dedicated ANNA Derivatives Service Bureau (DSB)</a:t>
            </a:r>
            <a:endParaRPr lang="en-US" dirty="0"/>
          </a:p>
        </p:txBody>
      </p:sp>
      <p:sp>
        <p:nvSpPr>
          <p:cNvPr id="8" name="Slide Number Placeholder 7"/>
          <p:cNvSpPr>
            <a:spLocks noGrp="1"/>
          </p:cNvSpPr>
          <p:nvPr>
            <p:ph type="sldNum" sz="quarter" idx="12"/>
          </p:nvPr>
        </p:nvSpPr>
        <p:spPr/>
        <p:txBody>
          <a:bodyPr/>
          <a:lstStyle/>
          <a:p>
            <a:fld id="{32B40291-B281-49B5-BD58-69286E3507D4}" type="slidenum">
              <a:rPr lang="en-US" smtClean="0"/>
              <a:t>36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73115"/>
            <a:ext cx="2667000" cy="1954921"/>
          </a:xfrm>
          <a:prstGeom prst="rect">
            <a:avLst/>
          </a:prstGeom>
          <a:ln w="50800">
            <a:solidFill>
              <a:srgbClr val="4F5660"/>
            </a:solidFill>
          </a:ln>
        </p:spPr>
      </p:pic>
    </p:spTree>
    <p:extLst>
      <p:ext uri="{BB962C8B-B14F-4D97-AF65-F5344CB8AC3E}">
        <p14:creationId xmlns:p14="http://schemas.microsoft.com/office/powerpoint/2010/main" val="3067238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143000"/>
            <a:ext cx="8534400" cy="4724400"/>
          </a:xfrm>
        </p:spPr>
        <p:txBody>
          <a:bodyPr>
            <a:normAutofit lnSpcReduction="10000"/>
          </a:bodyPr>
          <a:lstStyle/>
          <a:p>
            <a:pPr marL="0" indent="0">
              <a:buNone/>
            </a:pPr>
            <a:r>
              <a:rPr lang="en-US" sz="1800" u="sng" dirty="0" smtClean="0"/>
              <a:t>Executive Management</a:t>
            </a:r>
          </a:p>
          <a:p>
            <a:pPr marL="0" indent="0">
              <a:buNone/>
            </a:pPr>
            <a:r>
              <a:rPr lang="en-US" sz="1400" dirty="0" smtClean="0"/>
              <a:t>- Scott Preiss, </a:t>
            </a:r>
            <a:r>
              <a:rPr lang="en-US" sz="1400" i="1" dirty="0" smtClean="0"/>
              <a:t>Managing Director and Global Head, CGS</a:t>
            </a:r>
            <a:r>
              <a:rPr lang="en-US" sz="1400" dirty="0" smtClean="0"/>
              <a:t>	212-438-6560	</a:t>
            </a:r>
            <a:r>
              <a:rPr lang="en-US" sz="1200" dirty="0" smtClean="0">
                <a:hlinkClick r:id="rId2"/>
              </a:rPr>
              <a:t>scott.preiss@cusip.com</a:t>
            </a:r>
            <a:endParaRPr lang="en-US" sz="1200" dirty="0" smtClean="0"/>
          </a:p>
          <a:p>
            <a:pPr marL="0" indent="0">
              <a:buNone/>
            </a:pPr>
            <a:r>
              <a:rPr lang="en-US" sz="1400" dirty="0" smtClean="0"/>
              <a:t>- Roger Fahy, </a:t>
            </a:r>
            <a:r>
              <a:rPr lang="en-US" sz="1400" i="1" dirty="0" smtClean="0"/>
              <a:t>VP and Chief Operating Officer, CGS</a:t>
            </a:r>
            <a:r>
              <a:rPr lang="en-US" sz="1400" dirty="0" smtClean="0"/>
              <a:t>	212-438-4221	</a:t>
            </a:r>
            <a:r>
              <a:rPr lang="en-US" sz="1200" dirty="0" smtClean="0">
                <a:hlinkClick r:id="rId3"/>
              </a:rPr>
              <a:t>roger.fahy@cusip.com</a:t>
            </a:r>
            <a:endParaRPr lang="en-US" sz="1200" dirty="0" smtClean="0"/>
          </a:p>
          <a:p>
            <a:pPr marL="0" indent="0">
              <a:buNone/>
            </a:pPr>
            <a:r>
              <a:rPr lang="en-US" sz="1800" u="sng" dirty="0" smtClean="0"/>
              <a:t>Operations and Data Governance</a:t>
            </a:r>
          </a:p>
          <a:p>
            <a:pPr marL="0" indent="0">
              <a:buNone/>
            </a:pPr>
            <a:r>
              <a:rPr lang="en-US" sz="1400" dirty="0" smtClean="0"/>
              <a:t>- Gerard Faulkner, </a:t>
            </a:r>
            <a:r>
              <a:rPr lang="en-US" sz="1400" i="1" dirty="0" smtClean="0"/>
              <a:t>Director of Operations</a:t>
            </a:r>
            <a:r>
              <a:rPr lang="en-US" sz="1400" dirty="0" smtClean="0"/>
              <a:t>		212-438-6542	</a:t>
            </a:r>
            <a:r>
              <a:rPr lang="en-US" sz="1200" dirty="0" smtClean="0">
                <a:hlinkClick r:id="rId4"/>
              </a:rPr>
              <a:t>gerard.faulkner@cusip.com</a:t>
            </a:r>
            <a:endParaRPr lang="en-US" sz="1200" dirty="0" smtClean="0"/>
          </a:p>
          <a:p>
            <a:pPr marL="0" indent="0">
              <a:buNone/>
            </a:pPr>
            <a:r>
              <a:rPr lang="en-US" sz="1400" dirty="0" smtClean="0"/>
              <a:t>- Vinny DeCarluccio, </a:t>
            </a:r>
            <a:r>
              <a:rPr lang="en-US" sz="1400" i="1" dirty="0" smtClean="0"/>
              <a:t>Director of Data Governance</a:t>
            </a:r>
            <a:r>
              <a:rPr lang="en-US" sz="1400" dirty="0" smtClean="0"/>
              <a:t>	212-438-6540	</a:t>
            </a:r>
            <a:r>
              <a:rPr lang="en-US" sz="1200" dirty="0" smtClean="0">
                <a:hlinkClick r:id="rId5"/>
              </a:rPr>
              <a:t>vinny.decarluccio@cusip.com</a:t>
            </a:r>
            <a:endParaRPr lang="en-US" sz="1200" dirty="0" smtClean="0"/>
          </a:p>
          <a:p>
            <a:pPr marL="0" indent="0">
              <a:buNone/>
            </a:pPr>
            <a:r>
              <a:rPr lang="en-US" sz="1400" dirty="0" smtClean="0"/>
              <a:t>- Sam Mannino, </a:t>
            </a:r>
            <a:r>
              <a:rPr lang="en-US" sz="1400" i="1" dirty="0" smtClean="0"/>
              <a:t>Production Supervisor</a:t>
            </a:r>
            <a:r>
              <a:rPr lang="en-US" sz="1400" dirty="0" smtClean="0"/>
              <a:t>		212-438-6554	</a:t>
            </a:r>
            <a:r>
              <a:rPr lang="en-US" sz="1200" dirty="0" smtClean="0">
                <a:hlinkClick r:id="rId6"/>
              </a:rPr>
              <a:t>sam.mannino@cusip.com</a:t>
            </a:r>
            <a:endParaRPr lang="en-US" sz="1200" dirty="0" smtClean="0"/>
          </a:p>
          <a:p>
            <a:pPr marL="0" indent="0">
              <a:buNone/>
            </a:pPr>
            <a:r>
              <a:rPr lang="en-US" sz="1800" u="sng" dirty="0" smtClean="0"/>
              <a:t>Product Management</a:t>
            </a:r>
          </a:p>
          <a:p>
            <a:pPr marL="0" indent="0">
              <a:buNone/>
            </a:pPr>
            <a:r>
              <a:rPr lang="en-US" sz="1400" dirty="0" smtClean="0"/>
              <a:t>- Robert Corrado</a:t>
            </a:r>
            <a:r>
              <a:rPr lang="en-US" sz="1400" dirty="0" smtClean="0"/>
              <a:t>, </a:t>
            </a:r>
            <a:r>
              <a:rPr lang="en-US" sz="1400" i="1" dirty="0" smtClean="0"/>
              <a:t>Product Manager                   </a:t>
            </a:r>
            <a:r>
              <a:rPr lang="en-US" sz="1400" dirty="0" smtClean="0"/>
              <a:t>	</a:t>
            </a:r>
            <a:r>
              <a:rPr lang="en-US" sz="1400" dirty="0" smtClean="0"/>
              <a:t>212-438-2945</a:t>
            </a:r>
            <a:r>
              <a:rPr lang="en-US" sz="1400" dirty="0" smtClean="0"/>
              <a:t>	</a:t>
            </a:r>
            <a:r>
              <a:rPr lang="en-US" sz="1400" dirty="0" smtClean="0">
                <a:hlinkClick r:id="rId7"/>
              </a:rPr>
              <a:t>r</a:t>
            </a:r>
            <a:r>
              <a:rPr lang="en-US" sz="1200" dirty="0" smtClean="0">
                <a:hlinkClick r:id="rId7"/>
              </a:rPr>
              <a:t>obert.corrado@cusip.com</a:t>
            </a:r>
            <a:endParaRPr lang="en-US" sz="1200" dirty="0" smtClean="0"/>
          </a:p>
          <a:p>
            <a:pPr marL="0" indent="0">
              <a:buNone/>
            </a:pPr>
            <a:r>
              <a:rPr lang="en-US" sz="1400" dirty="0" smtClean="0"/>
              <a:t>- Michael Suttmiller, </a:t>
            </a:r>
            <a:r>
              <a:rPr lang="en-US" sz="1400" i="1" dirty="0" smtClean="0"/>
              <a:t>Product Manager                                 </a:t>
            </a:r>
            <a:r>
              <a:rPr lang="en-US" sz="1400" dirty="0" smtClean="0"/>
              <a:t>212-438-6433               </a:t>
            </a:r>
            <a:r>
              <a:rPr lang="en-US" sz="1200" dirty="0" smtClean="0">
                <a:hlinkClick r:id="rId8"/>
              </a:rPr>
              <a:t>michael.Suttmiller@cusip.com</a:t>
            </a:r>
            <a:endParaRPr lang="en-US" sz="1400" i="1" dirty="0" smtClean="0"/>
          </a:p>
          <a:p>
            <a:pPr marL="0" indent="0">
              <a:buNone/>
            </a:pPr>
            <a:r>
              <a:rPr lang="en-US" sz="1400" dirty="0" smtClean="0"/>
              <a:t>- </a:t>
            </a:r>
            <a:r>
              <a:rPr lang="en-US" sz="1400" dirty="0" smtClean="0"/>
              <a:t>Brian Sweeney, </a:t>
            </a:r>
            <a:r>
              <a:rPr lang="en-US" sz="1400" i="1" dirty="0" smtClean="0"/>
              <a:t>Product </a:t>
            </a:r>
            <a:r>
              <a:rPr lang="en-US" sz="1400" i="1" dirty="0" smtClean="0"/>
              <a:t>Manager</a:t>
            </a:r>
            <a:r>
              <a:rPr lang="en-US" sz="1400" dirty="0" smtClean="0"/>
              <a:t>		</a:t>
            </a:r>
            <a:r>
              <a:rPr lang="en-US" sz="1400" dirty="0" smtClean="0"/>
              <a:t>212-438-0226</a:t>
            </a:r>
            <a:r>
              <a:rPr lang="en-US" sz="1400" dirty="0" smtClean="0"/>
              <a:t>	</a:t>
            </a:r>
            <a:r>
              <a:rPr lang="en-US" sz="1200" dirty="0" smtClean="0">
                <a:hlinkClick r:id="rId8"/>
              </a:rPr>
              <a:t>brian</a:t>
            </a:r>
            <a:r>
              <a:rPr lang="en-US" sz="1200" dirty="0" smtClean="0">
                <a:hlinkClick r:id="rId8"/>
              </a:rPr>
              <a:t>.sweeney@cusip.com</a:t>
            </a:r>
            <a:endParaRPr lang="en-US" dirty="0"/>
          </a:p>
          <a:p>
            <a:pPr marL="0" indent="0">
              <a:buNone/>
            </a:pPr>
            <a:r>
              <a:rPr lang="en-US" sz="1800" u="sng" dirty="0" smtClean="0"/>
              <a:t>Regional </a:t>
            </a:r>
            <a:r>
              <a:rPr lang="en-US" sz="1800" u="sng" dirty="0" smtClean="0"/>
              <a:t>Representatives</a:t>
            </a:r>
            <a:endParaRPr lang="en-US" sz="1800" u="sng" dirty="0" smtClean="0"/>
          </a:p>
          <a:p>
            <a:pPr marL="0" indent="0">
              <a:buNone/>
            </a:pPr>
            <a:r>
              <a:rPr lang="en-US" sz="1400" dirty="0" smtClean="0"/>
              <a:t>- Matthew Bastian, </a:t>
            </a:r>
            <a:r>
              <a:rPr lang="en-US" sz="1400" i="1" dirty="0" smtClean="0"/>
              <a:t>Director, West Coast</a:t>
            </a:r>
            <a:r>
              <a:rPr lang="en-US" sz="1400" dirty="0" smtClean="0"/>
              <a:t>		206-402-6403</a:t>
            </a:r>
            <a:r>
              <a:rPr lang="en-US" sz="1400" dirty="0"/>
              <a:t>	</a:t>
            </a:r>
            <a:r>
              <a:rPr lang="en-US" sz="1200" dirty="0" smtClean="0">
                <a:hlinkClick r:id="rId9"/>
              </a:rPr>
              <a:t>matthew.bastian@cusip.com</a:t>
            </a:r>
            <a:endParaRPr lang="en-US" sz="1200" dirty="0" smtClean="0"/>
          </a:p>
          <a:p>
            <a:pPr marL="0" indent="0">
              <a:buNone/>
            </a:pPr>
            <a:r>
              <a:rPr lang="en-US" sz="1400" dirty="0" smtClean="0"/>
              <a:t>- Darren Purcell, </a:t>
            </a:r>
            <a:r>
              <a:rPr lang="en-US" sz="1400" i="1" dirty="0" smtClean="0"/>
              <a:t>Director, EMEA</a:t>
            </a:r>
            <a:r>
              <a:rPr lang="en-US" sz="1400" dirty="0" smtClean="0"/>
              <a:t>			+44 207 7176 7445	</a:t>
            </a:r>
            <a:r>
              <a:rPr lang="en-US" sz="1200" dirty="0" smtClean="0">
                <a:hlinkClick r:id="rId10"/>
              </a:rPr>
              <a:t>darren.purcell@cusip.com</a:t>
            </a:r>
            <a:endParaRPr lang="en-US" sz="1200" dirty="0" smtClean="0"/>
          </a:p>
          <a:p>
            <a:pPr marL="0" indent="0">
              <a:buNone/>
            </a:pPr>
            <a:r>
              <a:rPr lang="en-US" sz="1400" dirty="0" smtClean="0"/>
              <a:t>- Eng Ban Ho, </a:t>
            </a:r>
            <a:r>
              <a:rPr lang="en-US" sz="1400" i="1" dirty="0" smtClean="0"/>
              <a:t>Director, Asia-Pacific</a:t>
            </a:r>
            <a:r>
              <a:rPr lang="en-US" sz="1400" dirty="0" smtClean="0"/>
              <a:t>		+65 6530 6457	</a:t>
            </a:r>
            <a:r>
              <a:rPr lang="en-US" sz="1200" dirty="0" smtClean="0">
                <a:hlinkClick r:id="rId11"/>
              </a:rPr>
              <a:t>engban.ho@cusip.com</a:t>
            </a:r>
            <a:endParaRPr lang="en-US" sz="1200" dirty="0" smtClean="0"/>
          </a:p>
          <a:p>
            <a:pPr>
              <a:buFontTx/>
              <a:buChar char="-"/>
            </a:pPr>
            <a:endParaRPr lang="en-US" sz="1400"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32B40291-B281-49B5-BD58-69286E3507D4}" type="slidenum">
              <a:rPr lang="en-US" smtClean="0"/>
              <a:t>37</a:t>
            </a:fld>
            <a:endParaRPr lang="en-US" dirty="0"/>
          </a:p>
        </p:txBody>
      </p:sp>
    </p:spTree>
    <p:extLst>
      <p:ext uri="{BB962C8B-B14F-4D97-AF65-F5344CB8AC3E}">
        <p14:creationId xmlns:p14="http://schemas.microsoft.com/office/powerpoint/2010/main" val="3609286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1"/>
          <p:cNvSpPr>
            <a:spLocks noGrp="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dirty="0" smtClean="0">
                <a:ea typeface="ＭＳ Ｐゴシック" pitchFamily="34" charset="-128"/>
              </a:rPr>
              <a:t>Thank you!</a:t>
            </a:r>
          </a:p>
        </p:txBody>
      </p:sp>
      <p:grpSp>
        <p:nvGrpSpPr>
          <p:cNvPr id="56323" name="Group 2"/>
          <p:cNvGrpSpPr>
            <a:grpSpLocks/>
          </p:cNvGrpSpPr>
          <p:nvPr/>
        </p:nvGrpSpPr>
        <p:grpSpPr bwMode="auto">
          <a:xfrm>
            <a:off x="727075" y="2787650"/>
            <a:ext cx="1450975" cy="1376363"/>
            <a:chOff x="226542" y="4461095"/>
            <a:chExt cx="1450712" cy="1376126"/>
          </a:xfrm>
        </p:grpSpPr>
        <p:sp>
          <p:nvSpPr>
            <p:cNvPr id="4" name="Rounded Rectangle 3"/>
            <p:cNvSpPr/>
            <p:nvPr/>
          </p:nvSpPr>
          <p:spPr bwMode="auto">
            <a:xfrm>
              <a:off x="226542" y="4461095"/>
              <a:ext cx="1450712" cy="1376126"/>
            </a:xfrm>
            <a:prstGeom prst="roundRect">
              <a:avLst>
                <a:gd name="adj" fmla="val 18015"/>
              </a:avLst>
            </a:prstGeom>
            <a:solidFill>
              <a:srgbClr val="D44644"/>
            </a:soli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eaLnBrk="0" hangingPunct="0">
                <a:defRPr/>
              </a:pPr>
              <a:endParaRPr lang="en-US" sz="2600" dirty="0">
                <a:latin typeface="Calibri" pitchFamily="34" charset="0"/>
              </a:endParaRPr>
            </a:p>
          </p:txBody>
        </p:sp>
        <p:cxnSp>
          <p:nvCxnSpPr>
            <p:cNvPr id="56326" name="Straight Connector 4"/>
            <p:cNvCxnSpPr>
              <a:cxnSpLocks noChangeShapeType="1"/>
            </p:cNvCxnSpPr>
            <p:nvPr/>
          </p:nvCxnSpPr>
          <p:spPr bwMode="auto">
            <a:xfrm>
              <a:off x="712775" y="4765579"/>
              <a:ext cx="749315" cy="0"/>
            </a:xfrm>
            <a:prstGeom prst="line">
              <a:avLst/>
            </a:prstGeom>
            <a:noFill/>
            <a:ln w="88900" cap="rnd"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7" name="Straight Connector 5"/>
            <p:cNvCxnSpPr>
              <a:cxnSpLocks noChangeShapeType="1"/>
            </p:cNvCxnSpPr>
            <p:nvPr/>
          </p:nvCxnSpPr>
          <p:spPr bwMode="auto">
            <a:xfrm>
              <a:off x="712775" y="5155207"/>
              <a:ext cx="749315" cy="0"/>
            </a:xfrm>
            <a:prstGeom prst="line">
              <a:avLst/>
            </a:prstGeom>
            <a:noFill/>
            <a:ln w="88900" cap="rnd"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8" name="Straight Connector 6"/>
            <p:cNvCxnSpPr>
              <a:cxnSpLocks noChangeShapeType="1"/>
            </p:cNvCxnSpPr>
            <p:nvPr/>
          </p:nvCxnSpPr>
          <p:spPr bwMode="auto">
            <a:xfrm>
              <a:off x="712775" y="5544836"/>
              <a:ext cx="749315" cy="0"/>
            </a:xfrm>
            <a:prstGeom prst="line">
              <a:avLst/>
            </a:prstGeom>
            <a:noFill/>
            <a:ln w="88900" cap="rnd"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29" name="Oval 7"/>
            <p:cNvSpPr>
              <a:spLocks noChangeAspect="1"/>
            </p:cNvSpPr>
            <p:nvPr/>
          </p:nvSpPr>
          <p:spPr bwMode="auto">
            <a:xfrm>
              <a:off x="405330" y="4691390"/>
              <a:ext cx="137160" cy="137160"/>
            </a:xfrm>
            <a:prstGeom prst="ellipse">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endParaRPr lang="en-US" altLang="en-US" sz="2600" dirty="0">
                <a:latin typeface="Calibri" pitchFamily="34" charset="0"/>
                <a:cs typeface="Arial" charset="0"/>
              </a:endParaRPr>
            </a:p>
          </p:txBody>
        </p:sp>
        <p:sp>
          <p:nvSpPr>
            <p:cNvPr id="56330" name="Oval 8"/>
            <p:cNvSpPr>
              <a:spLocks noChangeAspect="1"/>
            </p:cNvSpPr>
            <p:nvPr/>
          </p:nvSpPr>
          <p:spPr bwMode="auto">
            <a:xfrm>
              <a:off x="405330" y="5470647"/>
              <a:ext cx="137160" cy="137160"/>
            </a:xfrm>
            <a:prstGeom prst="ellipse">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endParaRPr lang="en-US" altLang="en-US" sz="2600" dirty="0">
                <a:latin typeface="Calibri" pitchFamily="34" charset="0"/>
                <a:cs typeface="Arial" charset="0"/>
              </a:endParaRPr>
            </a:p>
          </p:txBody>
        </p:sp>
        <p:sp>
          <p:nvSpPr>
            <p:cNvPr id="56331" name="TextBox 9"/>
            <p:cNvSpPr txBox="1">
              <a:spLocks noChangeArrowheads="1"/>
            </p:cNvSpPr>
            <p:nvPr/>
          </p:nvSpPr>
          <p:spPr bwMode="auto">
            <a:xfrm>
              <a:off x="312808" y="4908986"/>
              <a:ext cx="3222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r>
                <a:rPr lang="en-US" altLang="en-US" sz="3200" dirty="0">
                  <a:solidFill>
                    <a:schemeClr val="bg1"/>
                  </a:solidFill>
                  <a:cs typeface="Arial" charset="0"/>
                  <a:sym typeface="Wingdings" pitchFamily="2" charset="2"/>
                </a:rPr>
                <a:t></a:t>
              </a:r>
              <a:endParaRPr lang="en-US" altLang="en-US" sz="3200" dirty="0">
                <a:solidFill>
                  <a:schemeClr val="bg1"/>
                </a:solidFill>
                <a:cs typeface="Arial" charset="0"/>
              </a:endParaRPr>
            </a:p>
          </p:txBody>
        </p:sp>
      </p:grpSp>
      <p:sp>
        <p:nvSpPr>
          <p:cNvPr id="56324" name="TextBox 10"/>
          <p:cNvSpPr txBox="1">
            <a:spLocks noChangeArrowheads="1"/>
          </p:cNvSpPr>
          <p:nvPr/>
        </p:nvSpPr>
        <p:spPr bwMode="auto">
          <a:xfrm>
            <a:off x="2332038" y="3235325"/>
            <a:ext cx="6197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lnSpc>
                <a:spcPct val="90000"/>
              </a:lnSpc>
            </a:pPr>
            <a:r>
              <a:rPr lang="en-US" altLang="en-US" sz="2800" b="1" i="1" dirty="0">
                <a:cs typeface="Arial" charset="0"/>
              </a:rPr>
              <a:t>Your opinion is very important to us </a:t>
            </a:r>
          </a:p>
          <a:p>
            <a:pPr eaLnBrk="1" hangingPunct="1">
              <a:lnSpc>
                <a:spcPct val="90000"/>
              </a:lnSpc>
            </a:pPr>
            <a:r>
              <a:rPr lang="en-US" altLang="en-US" sz="2800" b="1" i="1" dirty="0">
                <a:cs typeface="Arial" charset="0"/>
              </a:rPr>
              <a:t>Please fill out the survey</a:t>
            </a:r>
          </a:p>
        </p:txBody>
      </p:sp>
      <p:sp>
        <p:nvSpPr>
          <p:cNvPr id="2" name="Slide Number Placeholder 1"/>
          <p:cNvSpPr>
            <a:spLocks noGrp="1"/>
          </p:cNvSpPr>
          <p:nvPr>
            <p:ph type="sldNum" sz="quarter" idx="12"/>
          </p:nvPr>
        </p:nvSpPr>
        <p:spPr/>
        <p:txBody>
          <a:bodyPr/>
          <a:lstStyle/>
          <a:p>
            <a:fld id="{32B40291-B281-49B5-BD58-69286E3507D4}" type="slidenum">
              <a:rPr lang="en-US" smtClean="0"/>
              <a:t>38</a:t>
            </a:fld>
            <a:endParaRPr lang="en-US" dirty="0"/>
          </a:p>
        </p:txBody>
      </p:sp>
    </p:spTree>
    <p:extLst>
      <p:ext uri="{BB962C8B-B14F-4D97-AF65-F5344CB8AC3E}">
        <p14:creationId xmlns:p14="http://schemas.microsoft.com/office/powerpoint/2010/main" val="1232026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CUSIP: A Timely Origin</a:t>
            </a:r>
            <a:endParaRPr lang="en-US" dirty="0"/>
          </a:p>
        </p:txBody>
      </p:sp>
      <p:sp>
        <p:nvSpPr>
          <p:cNvPr id="3" name="Content Placeholder 2"/>
          <p:cNvSpPr>
            <a:spLocks noGrp="1"/>
          </p:cNvSpPr>
          <p:nvPr>
            <p:ph idx="1"/>
          </p:nvPr>
        </p:nvSpPr>
        <p:spPr>
          <a:xfrm>
            <a:off x="457200" y="914400"/>
            <a:ext cx="8229600" cy="5029200"/>
          </a:xfrm>
        </p:spPr>
        <p:txBody>
          <a:bodyPr>
            <a:normAutofit/>
          </a:bodyPr>
          <a:lstStyle/>
          <a:p>
            <a:pPr marL="91440" indent="0">
              <a:buNone/>
            </a:pPr>
            <a:r>
              <a:rPr lang="en-US" i="1" dirty="0" smtClean="0"/>
              <a:t/>
            </a:r>
            <a:br>
              <a:rPr lang="en-US" i="1" dirty="0" smtClean="0"/>
            </a:br>
            <a:r>
              <a:rPr lang="en-US" i="1" dirty="0" smtClean="0"/>
              <a:t/>
            </a:r>
            <a:br>
              <a:rPr lang="en-US" i="1" dirty="0" smtClean="0"/>
            </a:br>
            <a:endParaRPr lang="en-US" i="1" dirty="0"/>
          </a:p>
        </p:txBody>
      </p:sp>
      <p:sp>
        <p:nvSpPr>
          <p:cNvPr id="5" name="Slide Number Placeholder 4"/>
          <p:cNvSpPr>
            <a:spLocks noGrp="1"/>
          </p:cNvSpPr>
          <p:nvPr>
            <p:ph type="sldNum" sz="quarter" idx="12"/>
          </p:nvPr>
        </p:nvSpPr>
        <p:spPr/>
        <p:txBody>
          <a:bodyPr/>
          <a:lstStyle/>
          <a:p>
            <a:fld id="{32B40291-B281-49B5-BD58-69286E3507D4}" type="slidenum">
              <a:rPr lang="en-US" smtClean="0"/>
              <a:t>4</a:t>
            </a:fld>
            <a:endParaRPr lang="en-US" dirty="0"/>
          </a:p>
        </p:txBody>
      </p:sp>
      <p:sp>
        <p:nvSpPr>
          <p:cNvPr id="11" name="TextBox 10"/>
          <p:cNvSpPr txBox="1"/>
          <p:nvPr/>
        </p:nvSpPr>
        <p:spPr>
          <a:xfrm>
            <a:off x="4938712" y="1676400"/>
            <a:ext cx="3962399" cy="1107996"/>
          </a:xfrm>
          <a:prstGeom prst="rect">
            <a:avLst/>
          </a:prstGeom>
          <a:noFill/>
        </p:spPr>
        <p:txBody>
          <a:bodyPr wrap="square" rtlCol="0">
            <a:spAutoFit/>
          </a:bodyPr>
          <a:lstStyle/>
          <a:p>
            <a:r>
              <a:rPr lang="en-US" sz="2200" i="1" dirty="0" smtClean="0">
                <a:latin typeface="Arial" panose="020B0604020202020204" pitchFamily="34" charset="0"/>
                <a:cs typeface="Arial" panose="020B0604020202020204" pitchFamily="34" charset="0"/>
              </a:rPr>
              <a:t>DJIA Year-End Close: </a:t>
            </a:r>
            <a:r>
              <a:rPr lang="en-US" sz="2200" b="1" i="1" dirty="0" smtClean="0">
                <a:solidFill>
                  <a:srgbClr val="00B050"/>
                </a:solidFill>
                <a:latin typeface="Arial" panose="020B0604020202020204" pitchFamily="34" charset="0"/>
                <a:cs typeface="Arial" panose="020B0604020202020204" pitchFamily="34" charset="0"/>
              </a:rPr>
              <a:t>874</a:t>
            </a:r>
          </a:p>
          <a:p>
            <a:r>
              <a:rPr lang="en-US" sz="2200" i="1" dirty="0" smtClean="0">
                <a:latin typeface="Arial" panose="020B0604020202020204" pitchFamily="34" charset="0"/>
                <a:cs typeface="Arial" panose="020B0604020202020204" pitchFamily="34" charset="0"/>
              </a:rPr>
              <a:t>Federal Spending: </a:t>
            </a:r>
            <a:r>
              <a:rPr lang="en-US" sz="2200" b="1" i="1" dirty="0" smtClean="0">
                <a:solidFill>
                  <a:srgbClr val="00B050"/>
                </a:solidFill>
                <a:latin typeface="Arial" panose="020B0604020202020204" pitchFamily="34" charset="0"/>
                <a:cs typeface="Arial" panose="020B0604020202020204" pitchFamily="34" charset="0"/>
              </a:rPr>
              <a:t>$118.53B</a:t>
            </a:r>
          </a:p>
          <a:p>
            <a:r>
              <a:rPr lang="en-US" sz="2200" i="1" dirty="0" smtClean="0">
                <a:latin typeface="Arial" panose="020B0604020202020204" pitchFamily="34" charset="0"/>
                <a:cs typeface="Arial" panose="020B0604020202020204" pitchFamily="34" charset="0"/>
              </a:rPr>
              <a:t>Federal Debt: </a:t>
            </a:r>
            <a:r>
              <a:rPr lang="en-US" sz="2200" b="1" i="1" dirty="0" smtClean="0">
                <a:solidFill>
                  <a:srgbClr val="00B050"/>
                </a:solidFill>
                <a:latin typeface="Arial" panose="020B0604020202020204" pitchFamily="34" charset="0"/>
                <a:cs typeface="Arial" panose="020B0604020202020204" pitchFamily="34" charset="0"/>
              </a:rPr>
              <a:t>$316.1B</a:t>
            </a:r>
            <a:endParaRPr lang="en-US" sz="2200" b="1" i="1" dirty="0">
              <a:solidFill>
                <a:srgbClr val="00B050"/>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7" y="871539"/>
            <a:ext cx="4297364" cy="3004798"/>
          </a:xfrm>
          <a:prstGeom prst="rect">
            <a:avLst/>
          </a:prstGeom>
          <a:noFill/>
          <a:ln w="53975" algn="ctr">
            <a:solidFill>
              <a:schemeClr val="bg1">
                <a:lumMod val="75000"/>
              </a:schemeClr>
            </a:solidFill>
            <a:miter lim="800000"/>
            <a:headEnd/>
            <a:tailEnd/>
          </a:ln>
          <a:extLst>
            <a:ext uri="{909E8E84-426E-40DD-AFC4-6F175D3DCCD1}">
              <a14:hiddenFill xmlns:a14="http://schemas.microsoft.com/office/drawing/2010/main">
                <a:gradFill rotWithShape="0">
                  <a:gsLst>
                    <a:gs pos="0">
                      <a:srgbClr val="FF0000"/>
                    </a:gs>
                    <a:gs pos="100000">
                      <a:srgbClr val="DDDDDD"/>
                    </a:gs>
                  </a:gsLst>
                  <a:lin ang="0" scaled="1"/>
                </a:gradFill>
              </a14:hiddenFill>
            </a:ext>
          </a:extLst>
        </p:spPr>
      </p:pic>
      <p:sp>
        <p:nvSpPr>
          <p:cNvPr id="13" name="Rectangle 12"/>
          <p:cNvSpPr/>
          <p:nvPr/>
        </p:nvSpPr>
        <p:spPr>
          <a:xfrm>
            <a:off x="1219200" y="4114800"/>
            <a:ext cx="6934200" cy="2074927"/>
          </a:xfrm>
          <a:prstGeom prst="rect">
            <a:avLst/>
          </a:prstGeom>
        </p:spPr>
        <p:txBody>
          <a:bodyPr wrap="square">
            <a:spAutoFit/>
          </a:bodyPr>
          <a:lstStyle/>
          <a:p>
            <a:pPr marL="339725" indent="-285750">
              <a:lnSpc>
                <a:spcPct val="105000"/>
              </a:lnSpc>
              <a:spcBef>
                <a:spcPts val="800"/>
              </a:spcBef>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With increased trading volume, manual transfer of physical stock certificates overwhelms the system</a:t>
            </a:r>
          </a:p>
          <a:p>
            <a:pPr marL="339725" indent="-285750">
              <a:lnSpc>
                <a:spcPct val="105000"/>
              </a:lnSpc>
              <a:spcBef>
                <a:spcPts val="800"/>
              </a:spcBef>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NYSE begins to close every Wednesday; early on other days for back offices to catch up</a:t>
            </a:r>
          </a:p>
          <a:p>
            <a:pPr marL="339725" indent="-285750">
              <a:lnSpc>
                <a:spcPct val="105000"/>
              </a:lnSpc>
              <a:spcBef>
                <a:spcPts val="800"/>
              </a:spcBef>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Outdated procedures lead to…modernization</a:t>
            </a:r>
          </a:p>
        </p:txBody>
      </p:sp>
    </p:spTree>
    <p:extLst>
      <p:ext uri="{BB962C8B-B14F-4D97-AF65-F5344CB8AC3E}">
        <p14:creationId xmlns:p14="http://schemas.microsoft.com/office/powerpoint/2010/main" val="2080617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CUSIP: Order From Chaos</a:t>
            </a:r>
            <a:endParaRPr lang="en-US" dirty="0"/>
          </a:p>
        </p:txBody>
      </p:sp>
      <p:sp>
        <p:nvSpPr>
          <p:cNvPr id="3" name="Content Placeholder 2"/>
          <p:cNvSpPr>
            <a:spLocks noGrp="1"/>
          </p:cNvSpPr>
          <p:nvPr>
            <p:ph idx="1"/>
          </p:nvPr>
        </p:nvSpPr>
        <p:spPr>
          <a:xfrm>
            <a:off x="457200" y="914400"/>
            <a:ext cx="8229600" cy="2590800"/>
          </a:xfrm>
        </p:spPr>
        <p:txBody>
          <a:bodyPr>
            <a:normAutofit/>
          </a:bodyPr>
          <a:lstStyle/>
          <a:p>
            <a:pPr marL="91440" indent="0">
              <a:buNone/>
            </a:pPr>
            <a:r>
              <a:rPr lang="en-US" i="1" dirty="0" smtClean="0"/>
              <a:t/>
            </a:r>
            <a:br>
              <a:rPr lang="en-US" i="1" dirty="0" smtClean="0"/>
            </a:br>
            <a:r>
              <a:rPr lang="en-US" i="1" dirty="0" smtClean="0"/>
              <a:t/>
            </a:r>
            <a:br>
              <a:rPr lang="en-US" i="1" dirty="0" smtClean="0"/>
            </a:br>
            <a:endParaRPr lang="en-US" i="1" dirty="0"/>
          </a:p>
        </p:txBody>
      </p:sp>
      <p:sp>
        <p:nvSpPr>
          <p:cNvPr id="5" name="Slide Number Placeholder 4"/>
          <p:cNvSpPr>
            <a:spLocks noGrp="1"/>
          </p:cNvSpPr>
          <p:nvPr>
            <p:ph type="sldNum" sz="quarter" idx="12"/>
          </p:nvPr>
        </p:nvSpPr>
        <p:spPr/>
        <p:txBody>
          <a:bodyPr/>
          <a:lstStyle/>
          <a:p>
            <a:fld id="{32B40291-B281-49B5-BD58-69286E3507D4}" type="slidenum">
              <a:rPr lang="en-US" smtClean="0"/>
              <a:t>5</a:t>
            </a:fld>
            <a:endParaRPr lang="en-US" dirty="0"/>
          </a:p>
        </p:txBody>
      </p:sp>
      <p:sp>
        <p:nvSpPr>
          <p:cNvPr id="13" name="Rectangle 12"/>
          <p:cNvSpPr/>
          <p:nvPr/>
        </p:nvSpPr>
        <p:spPr>
          <a:xfrm>
            <a:off x="533400" y="1597113"/>
            <a:ext cx="7924800" cy="1363963"/>
          </a:xfrm>
          <a:prstGeom prst="rect">
            <a:avLst/>
          </a:prstGeom>
        </p:spPr>
        <p:txBody>
          <a:bodyPr wrap="square">
            <a:spAutoFit/>
          </a:bodyPr>
          <a:lstStyle/>
          <a:p>
            <a:pPr marL="339725" indent="-285750">
              <a:lnSpc>
                <a:spcPct val="105000"/>
              </a:lnSpc>
              <a:spcBef>
                <a:spcPts val="800"/>
              </a:spcBef>
              <a:buClr>
                <a:schemeClr val="tx1"/>
              </a:buClr>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Uniquely identify each current and future security</a:t>
            </a:r>
          </a:p>
          <a:p>
            <a:pPr marL="339725" indent="-285750">
              <a:lnSpc>
                <a:spcPct val="105000"/>
              </a:lnSpc>
              <a:spcBef>
                <a:spcPts val="800"/>
              </a:spcBef>
              <a:buClr>
                <a:schemeClr val="tx1"/>
              </a:buClr>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Be </a:t>
            </a:r>
            <a:r>
              <a:rPr lang="en-US" sz="2200" dirty="0">
                <a:latin typeface="Arial" panose="020B0604020202020204" pitchFamily="34" charset="0"/>
                <a:cs typeface="Arial" panose="020B0604020202020204" pitchFamily="34" charset="0"/>
              </a:rPr>
              <a:t>i</a:t>
            </a:r>
            <a:r>
              <a:rPr lang="en-US" sz="2200" dirty="0" smtClean="0">
                <a:latin typeface="Arial" panose="020B0604020202020204" pitchFamily="34" charset="0"/>
                <a:cs typeface="Arial" panose="020B0604020202020204" pitchFamily="34" charset="0"/>
              </a:rPr>
              <a:t>mprinted on all new certificates in a uniform position</a:t>
            </a:r>
          </a:p>
          <a:p>
            <a:pPr marL="339725" indent="-285750">
              <a:lnSpc>
                <a:spcPct val="105000"/>
              </a:lnSpc>
              <a:spcBef>
                <a:spcPts val="800"/>
              </a:spcBef>
              <a:buClr>
                <a:schemeClr val="tx1"/>
              </a:buClr>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Be machine-readable to facilitate electronic processing</a:t>
            </a:r>
            <a:endParaRPr lang="en-US" sz="2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00400"/>
            <a:ext cx="4876800" cy="2909264"/>
          </a:xfrm>
          <a:prstGeom prst="rect">
            <a:avLst/>
          </a:prstGeom>
        </p:spPr>
      </p:pic>
      <p:sp>
        <p:nvSpPr>
          <p:cNvPr id="7" name="Oval 6"/>
          <p:cNvSpPr/>
          <p:nvPr/>
        </p:nvSpPr>
        <p:spPr>
          <a:xfrm>
            <a:off x="4276725" y="3969232"/>
            <a:ext cx="838200" cy="685800"/>
          </a:xfrm>
          <a:prstGeom prst="ellipse">
            <a:avLst/>
          </a:prstGeom>
          <a:noFill/>
          <a:ln>
            <a:solidFill>
              <a:srgbClr val="F21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43600" y="3810000"/>
            <a:ext cx="1981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CUSIP Identifier</a:t>
            </a:r>
            <a:endParaRPr lang="en-US" dirty="0">
              <a:latin typeface="Arial" panose="020B0604020202020204" pitchFamily="34" charset="0"/>
              <a:cs typeface="Arial" panose="020B0604020202020204" pitchFamily="34" charset="0"/>
            </a:endParaRPr>
          </a:p>
        </p:txBody>
      </p:sp>
      <p:cxnSp>
        <p:nvCxnSpPr>
          <p:cNvPr id="10" name="Straight Arrow Connector 9"/>
          <p:cNvCxnSpPr>
            <a:stCxn id="8" idx="1"/>
          </p:cNvCxnSpPr>
          <p:nvPr/>
        </p:nvCxnSpPr>
        <p:spPr>
          <a:xfrm flipH="1">
            <a:off x="5114925" y="3994666"/>
            <a:ext cx="828675" cy="184666"/>
          </a:xfrm>
          <a:prstGeom prst="straightConnector1">
            <a:avLst/>
          </a:prstGeom>
          <a:ln w="57150">
            <a:solidFill>
              <a:srgbClr val="F2103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9574" y="783277"/>
            <a:ext cx="6753226" cy="461665"/>
          </a:xfrm>
          <a:prstGeom prst="rect">
            <a:avLst/>
          </a:prstGeom>
          <a:noFill/>
        </p:spPr>
        <p:txBody>
          <a:bodyPr wrap="square" rtlCol="0">
            <a:spAutoFit/>
          </a:bodyPr>
          <a:lstStyle/>
          <a:p>
            <a:r>
              <a:rPr lang="en-US" sz="2400" i="1" dirty="0" smtClean="0">
                <a:latin typeface="Arial" panose="020B0604020202020204" pitchFamily="34" charset="0"/>
                <a:cs typeface="Arial" panose="020B0604020202020204" pitchFamily="34" charset="0"/>
              </a:rPr>
              <a:t>NYCHA tasks ABA with creating a system to…</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46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CUSIP</a:t>
            </a:r>
            <a:endParaRPr lang="en-US" dirty="0"/>
          </a:p>
        </p:txBody>
      </p:sp>
      <p:sp>
        <p:nvSpPr>
          <p:cNvPr id="3" name="Text Placeholder 2"/>
          <p:cNvSpPr>
            <a:spLocks noGrp="1"/>
          </p:cNvSpPr>
          <p:nvPr>
            <p:ph type="body" idx="1"/>
          </p:nvPr>
        </p:nvSpPr>
        <p:spPr>
          <a:xfrm>
            <a:off x="457200" y="838200"/>
            <a:ext cx="8229600" cy="639762"/>
          </a:xfrm>
        </p:spPr>
        <p:txBody>
          <a:bodyPr/>
          <a:lstStyle/>
          <a:p>
            <a:r>
              <a:rPr lang="en-US" dirty="0" smtClean="0"/>
              <a:t>Recognition of CUSIP’s value</a:t>
            </a:r>
            <a:endParaRPr lang="en-US" dirty="0"/>
          </a:p>
        </p:txBody>
      </p:sp>
      <p:sp>
        <p:nvSpPr>
          <p:cNvPr id="4" name="Content Placeholder 3"/>
          <p:cNvSpPr>
            <a:spLocks noGrp="1"/>
          </p:cNvSpPr>
          <p:nvPr>
            <p:ph sz="half" idx="2"/>
          </p:nvPr>
        </p:nvSpPr>
        <p:spPr>
          <a:xfrm>
            <a:off x="457200" y="1676401"/>
            <a:ext cx="8229600" cy="4191000"/>
          </a:xfrm>
        </p:spPr>
        <p:txBody>
          <a:bodyPr>
            <a:normAutofit/>
          </a:bodyPr>
          <a:lstStyle/>
          <a:p>
            <a:pPr marL="91440" indent="0">
              <a:buNone/>
            </a:pPr>
            <a:r>
              <a:rPr lang="en-US" i="1" dirty="0" smtClean="0"/>
              <a:t>“The CUSIP system represents the foundation of the program to improve the speed and accuracy in the processing of securities and the transactions involving them. We urge you to build upon that foundation as quickly as possible and again congratulate all of the organizations and individuals who participated…for their noteworthy achievement.”</a:t>
            </a:r>
            <a:r>
              <a:rPr lang="en-US" dirty="0" smtClean="0"/>
              <a:t/>
            </a:r>
            <a:br>
              <a:rPr lang="en-US" dirty="0" smtClean="0"/>
            </a:br>
            <a:r>
              <a:rPr lang="en-US" dirty="0" smtClean="0"/>
              <a:t/>
            </a:r>
            <a:br>
              <a:rPr lang="en-US" dirty="0" smtClean="0"/>
            </a:br>
            <a:r>
              <a:rPr lang="en-US" dirty="0" smtClean="0"/>
              <a:t>			- SEC Chairman Hamer Budge, 1969</a:t>
            </a:r>
            <a:br>
              <a:rPr lang="en-US" dirty="0" smtClean="0"/>
            </a:br>
            <a:endParaRPr lang="en-US" dirty="0" smtClean="0"/>
          </a:p>
          <a:p>
            <a:pPr marL="434340"/>
            <a:r>
              <a:rPr lang="en-US" dirty="0" smtClean="0"/>
              <a:t>To the extent that CUSIP was written into any rules and regulations over the years, it was a recognition of its success – not a cause of its success</a:t>
            </a:r>
          </a:p>
        </p:txBody>
      </p:sp>
      <p:sp>
        <p:nvSpPr>
          <p:cNvPr id="8" name="Slide Number Placeholder 7"/>
          <p:cNvSpPr>
            <a:spLocks noGrp="1"/>
          </p:cNvSpPr>
          <p:nvPr>
            <p:ph type="sldNum" sz="quarter" idx="12"/>
          </p:nvPr>
        </p:nvSpPr>
        <p:spPr/>
        <p:txBody>
          <a:bodyPr/>
          <a:lstStyle/>
          <a:p>
            <a:fld id="{32B40291-B281-49B5-BD58-69286E3507D4}" type="slidenum">
              <a:rPr lang="en-US" smtClean="0"/>
              <a:t>6</a:t>
            </a:fld>
            <a:endParaRPr lang="en-US" dirty="0"/>
          </a:p>
        </p:txBody>
      </p:sp>
    </p:spTree>
    <p:extLst>
      <p:ext uri="{BB962C8B-B14F-4D97-AF65-F5344CB8AC3E}">
        <p14:creationId xmlns:p14="http://schemas.microsoft.com/office/powerpoint/2010/main" val="371852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CUSIP: Meeting the Markets’ Needs</a:t>
            </a:r>
            <a:endParaRPr lang="en-US" dirty="0"/>
          </a:p>
        </p:txBody>
      </p:sp>
      <p:sp>
        <p:nvSpPr>
          <p:cNvPr id="6" name="Slide Number Placeholder 5"/>
          <p:cNvSpPr>
            <a:spLocks noGrp="1"/>
          </p:cNvSpPr>
          <p:nvPr>
            <p:ph type="sldNum" sz="quarter" idx="12"/>
          </p:nvPr>
        </p:nvSpPr>
        <p:spPr/>
        <p:txBody>
          <a:bodyPr/>
          <a:lstStyle/>
          <a:p>
            <a:fld id="{32B40291-B281-49B5-BD58-69286E3507D4}" type="slidenum">
              <a:rPr lang="en-US" smtClean="0"/>
              <a:t>7</a:t>
            </a:fld>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990600"/>
            <a:ext cx="7467600" cy="4974064"/>
          </a:xfrm>
          <a:ln w="53975">
            <a:solidFill>
              <a:srgbClr val="FF0000"/>
            </a:solidFill>
          </a:ln>
        </p:spPr>
      </p:pic>
    </p:spTree>
    <p:extLst>
      <p:ext uri="{BB962C8B-B14F-4D97-AF65-F5344CB8AC3E}">
        <p14:creationId xmlns:p14="http://schemas.microsoft.com/office/powerpoint/2010/main" val="4145805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CUSIP: Meeting the Markets’ Needs</a:t>
            </a:r>
            <a:endParaRPr lang="en-US" dirty="0"/>
          </a:p>
        </p:txBody>
      </p:sp>
      <p:sp>
        <p:nvSpPr>
          <p:cNvPr id="6" name="Slide Number Placeholder 5"/>
          <p:cNvSpPr>
            <a:spLocks noGrp="1"/>
          </p:cNvSpPr>
          <p:nvPr>
            <p:ph type="sldNum" sz="quarter" idx="12"/>
          </p:nvPr>
        </p:nvSpPr>
        <p:spPr/>
        <p:txBody>
          <a:bodyPr/>
          <a:lstStyle/>
          <a:p>
            <a:fld id="{32B40291-B281-49B5-BD58-69286E3507D4}" type="slidenum">
              <a:rPr lang="en-US" smtClean="0"/>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58557"/>
            <a:ext cx="7010400" cy="5140888"/>
          </a:xfrm>
          <a:prstGeom prst="rect">
            <a:avLst/>
          </a:prstGeom>
          <a:ln w="53975">
            <a:solidFill>
              <a:srgbClr val="FF0000"/>
            </a:solidFill>
          </a:ln>
        </p:spPr>
      </p:pic>
    </p:spTree>
    <p:extLst>
      <p:ext uri="{BB962C8B-B14F-4D97-AF65-F5344CB8AC3E}">
        <p14:creationId xmlns:p14="http://schemas.microsoft.com/office/powerpoint/2010/main" val="253256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CUSIP Global Services Today</a:t>
            </a:r>
            <a:endParaRPr lang="en-US" dirty="0"/>
          </a:p>
        </p:txBody>
      </p:sp>
      <p:sp>
        <p:nvSpPr>
          <p:cNvPr id="3" name="Text Placeholder 2"/>
          <p:cNvSpPr>
            <a:spLocks noGrp="1"/>
          </p:cNvSpPr>
          <p:nvPr>
            <p:ph type="body" idx="1"/>
          </p:nvPr>
        </p:nvSpPr>
        <p:spPr>
          <a:xfrm>
            <a:off x="457200" y="838200"/>
            <a:ext cx="8229600" cy="639762"/>
          </a:xfrm>
        </p:spPr>
        <p:txBody>
          <a:bodyPr/>
          <a:lstStyle/>
          <a:p>
            <a:r>
              <a:rPr lang="en-US" dirty="0" smtClean="0"/>
              <a:t>Powering Efficient Capital Markets</a:t>
            </a:r>
            <a:endParaRPr lang="en-US" dirty="0"/>
          </a:p>
        </p:txBody>
      </p:sp>
      <p:sp>
        <p:nvSpPr>
          <p:cNvPr id="4" name="Content Placeholder 3"/>
          <p:cNvSpPr>
            <a:spLocks noGrp="1"/>
          </p:cNvSpPr>
          <p:nvPr>
            <p:ph sz="half" idx="2"/>
          </p:nvPr>
        </p:nvSpPr>
        <p:spPr>
          <a:xfrm>
            <a:off x="457200" y="1676401"/>
            <a:ext cx="8229600" cy="4191000"/>
          </a:xfrm>
        </p:spPr>
        <p:txBody>
          <a:bodyPr>
            <a:normAutofit fontScale="92500" lnSpcReduction="10000"/>
          </a:bodyPr>
          <a:lstStyle/>
          <a:p>
            <a:pPr marL="228600" indent="-137160"/>
            <a:r>
              <a:rPr lang="en-US" dirty="0" smtClean="0"/>
              <a:t>CUSIPs help foster market liquidity</a:t>
            </a:r>
          </a:p>
          <a:p>
            <a:pPr marL="571500" lvl="1" indent="-137160"/>
            <a:r>
              <a:rPr lang="en-US" dirty="0"/>
              <a:t> </a:t>
            </a:r>
            <a:r>
              <a:rPr lang="en-US" dirty="0" smtClean="0"/>
              <a:t>Over 30mm securities and their issuers worldwide</a:t>
            </a:r>
          </a:p>
          <a:p>
            <a:pPr marL="571500" lvl="1" indent="-137160"/>
            <a:r>
              <a:rPr lang="en-US" dirty="0"/>
              <a:t> </a:t>
            </a:r>
            <a:r>
              <a:rPr lang="en-US" dirty="0" smtClean="0"/>
              <a:t>Reputation as trusted originator of quality identifiers and descriptive data</a:t>
            </a:r>
          </a:p>
          <a:p>
            <a:pPr marL="571500" lvl="1" indent="-137160"/>
            <a:r>
              <a:rPr lang="en-US" dirty="0"/>
              <a:t> </a:t>
            </a:r>
            <a:r>
              <a:rPr lang="en-US" dirty="0" smtClean="0"/>
              <a:t>Interoperable among regulators, banks, vendors, exchanges, and depositories </a:t>
            </a:r>
            <a:br>
              <a:rPr lang="en-US" dirty="0" smtClean="0"/>
            </a:br>
            <a:endParaRPr lang="en-US" dirty="0" smtClean="0"/>
          </a:p>
          <a:p>
            <a:pPr marL="228600" indent="-137160"/>
            <a:r>
              <a:rPr lang="en-US" dirty="0" smtClean="0"/>
              <a:t>Numbering system or agency for</a:t>
            </a:r>
          </a:p>
          <a:p>
            <a:pPr marL="571500" lvl="1" indent="-137160"/>
            <a:r>
              <a:rPr lang="en-US" dirty="0"/>
              <a:t> </a:t>
            </a:r>
            <a:r>
              <a:rPr lang="en-US" dirty="0" smtClean="0"/>
              <a:t>United States and Canada</a:t>
            </a:r>
          </a:p>
          <a:p>
            <a:pPr marL="571500" lvl="1" indent="-137160"/>
            <a:r>
              <a:rPr lang="en-US" dirty="0"/>
              <a:t> </a:t>
            </a:r>
            <a:r>
              <a:rPr lang="en-US" dirty="0" smtClean="0"/>
              <a:t>Cayman Islands, Bermuda, and British Virgin Islands</a:t>
            </a:r>
          </a:p>
          <a:p>
            <a:pPr marL="571500" lvl="1" indent="-137160"/>
            <a:r>
              <a:rPr lang="en-US" dirty="0"/>
              <a:t> </a:t>
            </a:r>
            <a:r>
              <a:rPr lang="en-US" dirty="0" smtClean="0"/>
              <a:t>35 Other markets throughout Caribbean and Central/South America</a:t>
            </a:r>
            <a:br>
              <a:rPr lang="en-US" dirty="0" smtClean="0"/>
            </a:br>
            <a:endParaRPr lang="en-US" dirty="0" smtClean="0"/>
          </a:p>
        </p:txBody>
      </p:sp>
      <p:sp>
        <p:nvSpPr>
          <p:cNvPr id="8" name="Slide Number Placeholder 7"/>
          <p:cNvSpPr>
            <a:spLocks noGrp="1"/>
          </p:cNvSpPr>
          <p:nvPr>
            <p:ph type="sldNum" sz="quarter" idx="12"/>
          </p:nvPr>
        </p:nvSpPr>
        <p:spPr/>
        <p:txBody>
          <a:bodyPr/>
          <a:lstStyle/>
          <a:p>
            <a:fld id="{32B40291-B281-49B5-BD58-69286E3507D4}" type="slidenum">
              <a:rPr lang="en-US" smtClean="0"/>
              <a:t>9</a:t>
            </a:fld>
            <a:endParaRPr lang="en-US" dirty="0"/>
          </a:p>
        </p:txBody>
      </p:sp>
    </p:spTree>
    <p:extLst>
      <p:ext uri="{BB962C8B-B14F-4D97-AF65-F5344CB8AC3E}">
        <p14:creationId xmlns:p14="http://schemas.microsoft.com/office/powerpoint/2010/main" val="358796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25237</TotalTime>
  <Words>1936</Words>
  <Application>Microsoft Office PowerPoint</Application>
  <PresentationFormat>On-screen Show (4:3)</PresentationFormat>
  <Paragraphs>483</Paragraphs>
  <Slides>38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Calibri</vt:lpstr>
      <vt:lpstr>TIMES</vt:lpstr>
      <vt:lpstr>Wingdings</vt:lpstr>
      <vt:lpstr>Office Theme</vt:lpstr>
      <vt:lpstr>CUSIP 101: Back to Basics</vt:lpstr>
      <vt:lpstr>Back to Basics: Agenda</vt:lpstr>
      <vt:lpstr>History of CUSIP: Let’s Go Back to 1964…</vt:lpstr>
      <vt:lpstr>History of CUSIP: A Timely Origin</vt:lpstr>
      <vt:lpstr>History of CUSIP: Order From Chaos</vt:lpstr>
      <vt:lpstr>History of CUSIP</vt:lpstr>
      <vt:lpstr>History of CUSIP: Meeting the Markets’ Needs</vt:lpstr>
      <vt:lpstr>History of CUSIP: Meeting the Markets’ Needs</vt:lpstr>
      <vt:lpstr>CUSIP Global Services Today</vt:lpstr>
      <vt:lpstr>CUSIP Global Services Today</vt:lpstr>
      <vt:lpstr>CUSIP Global Services Today</vt:lpstr>
      <vt:lpstr>CUSIP Global Services Today</vt:lpstr>
      <vt:lpstr>A World of Standards: ANNA</vt:lpstr>
      <vt:lpstr>ANNA: At a Glance</vt:lpstr>
      <vt:lpstr>A World of Standards: ISIN</vt:lpstr>
      <vt:lpstr>A World of Standards: FISN</vt:lpstr>
      <vt:lpstr>A World of Standards: CFI </vt:lpstr>
      <vt:lpstr>A World of Standards: LEIs</vt:lpstr>
      <vt:lpstr>Combined LEI and CUSIP requests</vt:lpstr>
      <vt:lpstr>Processes and Procedures</vt:lpstr>
      <vt:lpstr>Processes and Procedures</vt:lpstr>
      <vt:lpstr>Processes and Procedures</vt:lpstr>
      <vt:lpstr>Processes and Procedures: Request Workflow</vt:lpstr>
      <vt:lpstr>Tools for High Volume Requesters</vt:lpstr>
      <vt:lpstr>Processes and Procedures: Sample CUSIP</vt:lpstr>
      <vt:lpstr>Processes and Procedures: Sample CINS</vt:lpstr>
      <vt:lpstr>Processes and Procedures</vt:lpstr>
      <vt:lpstr>Protecting the Data</vt:lpstr>
      <vt:lpstr>Protecting the Data</vt:lpstr>
      <vt:lpstr>Protecting the Data</vt:lpstr>
      <vt:lpstr>Data Distribution</vt:lpstr>
      <vt:lpstr>Data Distribution</vt:lpstr>
      <vt:lpstr>Data Distribution</vt:lpstr>
      <vt:lpstr>Data Distribution</vt:lpstr>
      <vt:lpstr>Benefit Directly from the Source</vt:lpstr>
      <vt:lpstr>Glimpse of the Future</vt:lpstr>
      <vt:lpstr>Contact Information</vt:lpstr>
      <vt:lpstr>Thank you!</vt:lpstr>
    </vt:vector>
  </TitlesOfParts>
  <Company>McGraw Hill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Bando Mooney</dc:creator>
  <cp:lastModifiedBy>Sweeney, Brian</cp:lastModifiedBy>
  <cp:revision>201</cp:revision>
  <dcterms:created xsi:type="dcterms:W3CDTF">2016-07-14T20:22:28Z</dcterms:created>
  <dcterms:modified xsi:type="dcterms:W3CDTF">2019-08-07T14:20:33Z</dcterms:modified>
</cp:coreProperties>
</file>